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0"/>
  </p:notesMasterIdLst>
  <p:handoutMasterIdLst>
    <p:handoutMasterId r:id="rId31"/>
  </p:handoutMasterIdLst>
  <p:sldIdLst>
    <p:sldId id="256" r:id="rId2"/>
    <p:sldId id="282" r:id="rId3"/>
    <p:sldId id="303" r:id="rId4"/>
    <p:sldId id="304" r:id="rId5"/>
    <p:sldId id="305" r:id="rId6"/>
    <p:sldId id="302" r:id="rId7"/>
    <p:sldId id="312" r:id="rId8"/>
    <p:sldId id="309" r:id="rId9"/>
    <p:sldId id="308" r:id="rId10"/>
    <p:sldId id="301" r:id="rId11"/>
    <p:sldId id="311" r:id="rId12"/>
    <p:sldId id="307" r:id="rId13"/>
    <p:sldId id="306" r:id="rId14"/>
    <p:sldId id="313" r:id="rId15"/>
    <p:sldId id="314" r:id="rId16"/>
    <p:sldId id="315" r:id="rId17"/>
    <p:sldId id="316" r:id="rId18"/>
    <p:sldId id="310" r:id="rId19"/>
    <p:sldId id="317" r:id="rId20"/>
    <p:sldId id="318" r:id="rId21"/>
    <p:sldId id="319" r:id="rId22"/>
    <p:sldId id="324" r:id="rId23"/>
    <p:sldId id="322" r:id="rId24"/>
    <p:sldId id="320" r:id="rId25"/>
    <p:sldId id="325" r:id="rId26"/>
    <p:sldId id="328" r:id="rId27"/>
    <p:sldId id="327" r:id="rId28"/>
    <p:sldId id="32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1" d="100"/>
          <a:sy n="81" d="100"/>
        </p:scale>
        <p:origin x="754" y="4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CE8520B-1544-BFBA-6AF4-F679CE6AAEE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4780EB0B-1DA8-D6E8-5256-49805A775D3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E0A1F19-D720-4F1B-A710-7B73C8CE065A}" type="datetimeFigureOut">
              <a:rPr lang="en-IN" smtClean="0"/>
              <a:t>25-12-2024</a:t>
            </a:fld>
            <a:endParaRPr lang="en-IN"/>
          </a:p>
        </p:txBody>
      </p:sp>
      <p:sp>
        <p:nvSpPr>
          <p:cNvPr id="4" name="Footer Placeholder 3">
            <a:extLst>
              <a:ext uri="{FF2B5EF4-FFF2-40B4-BE49-F238E27FC236}">
                <a16:creationId xmlns:a16="http://schemas.microsoft.com/office/drawing/2014/main" id="{60F38D21-2C8A-CE63-8644-AA37ACB2C9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C2756473-6C28-9BAC-393C-94CA9A77BCD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99B30E3-3ABC-4787-990D-160511763DA2}" type="slidenum">
              <a:rPr lang="en-IN" smtClean="0"/>
              <a:t>‹#›</a:t>
            </a:fld>
            <a:endParaRPr lang="en-IN"/>
          </a:p>
        </p:txBody>
      </p:sp>
    </p:spTree>
    <p:extLst>
      <p:ext uri="{BB962C8B-B14F-4D97-AF65-F5344CB8AC3E}">
        <p14:creationId xmlns:p14="http://schemas.microsoft.com/office/powerpoint/2010/main" val="95212823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F40FD2-4405-4925-BDB2-CC04BC23CFC9}" type="datetimeFigureOut">
              <a:rPr lang="en-IN" smtClean="0"/>
              <a:t>25-12-2024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1F8C97-8EE5-42C0-9397-60554B0C3F35}" type="slidenum">
              <a:rPr lang="en-IN" smtClean="0"/>
              <a:t>‹#›</a:t>
            </a:fld>
            <a:endParaRPr lang="en-IN"/>
          </a:p>
        </p:txBody>
      </p:sp>
    </p:spTree>
    <p:extLst>
      <p:ext uri="{BB962C8B-B14F-4D97-AF65-F5344CB8AC3E}">
        <p14:creationId xmlns:p14="http://schemas.microsoft.com/office/powerpoint/2010/main" val="2812632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69275fbddb_2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156611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634FBCC-5906-A0AC-207C-57B4EE3E6AAE}"/>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97DF3992-5000-18B9-B24F-1EA905DE902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82185179-DC87-CF0A-82B9-2C70BED12266}"/>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CAD61CF0-FCBA-3A27-BF1F-C303F4A74E0D}"/>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13979250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291690F9-BD80-D372-5334-CC14B9DABE70}"/>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6C55F2B2-1683-448E-F7C9-E397202EE8A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039EE5AB-3BD5-B4A3-3FC3-9AA26DFA0DE2}"/>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BE698BB8-AA67-DB1A-0213-FCB7184A808C}"/>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extLst>
      <p:ext uri="{BB962C8B-B14F-4D97-AF65-F5344CB8AC3E}">
        <p14:creationId xmlns:p14="http://schemas.microsoft.com/office/powerpoint/2010/main" val="34231014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42DDCC66-003A-40A7-CAB5-85106AF385E6}"/>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D090D920-ED79-8541-4FAF-16CA361157A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D3F156C5-1F63-43DD-4336-3DE3BF1AD6F2}"/>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AF2C13A3-8C38-72CE-9F3E-AAA1A717C0E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extLst>
      <p:ext uri="{BB962C8B-B14F-4D97-AF65-F5344CB8AC3E}">
        <p14:creationId xmlns:p14="http://schemas.microsoft.com/office/powerpoint/2010/main" val="27066606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8AF5CEE7-AB9E-124D-D3E4-E704073779D5}"/>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7AEA4EC7-0DF9-533E-C605-EFDD5C1F858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84B8FDAF-3E35-D9A3-4CA6-19BF2B9A3E9B}"/>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315F7D67-6F85-E9CB-71DB-8D9D1F6115DD}"/>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15010600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F44D1E48-E034-98DF-3266-ED48BA664723}"/>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DFA14DB4-D93E-FFAE-346D-FEFB434CCCC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B4F26D6B-BBB8-F0CF-E189-015AD02C2567}"/>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D99C6E2D-F189-1BEB-13C3-82A9F3C3334C}"/>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extLst>
      <p:ext uri="{BB962C8B-B14F-4D97-AF65-F5344CB8AC3E}">
        <p14:creationId xmlns:p14="http://schemas.microsoft.com/office/powerpoint/2010/main" val="13501043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86677C5D-EC52-6AEF-9569-058E2ED93158}"/>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0821C3F7-A093-8991-1293-F4C485B7CD7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D9218F68-E384-6914-8A41-069F3595E40E}"/>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04677B91-E692-17BD-168D-1F5A76ACF065}"/>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3180291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702279D8-12EB-A350-8A30-EBD381D2135F}"/>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E1F4B31C-DD32-DF36-7C0A-62938C3922F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976A5B96-89B0-992C-F465-9D25837B56B4}"/>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2B9CB4CB-ABFA-E2D3-0AE9-22F56968E62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14399378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A0735B43-1FA4-97B5-A579-687A59DB6A47}"/>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B5996819-CE07-DAFC-46E1-E60CAECE694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0DFD3849-9417-7DFD-7290-A7B901BA9208}"/>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35E9D6E8-A47B-991C-25BF-6D662C48A003}"/>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extLst>
      <p:ext uri="{BB962C8B-B14F-4D97-AF65-F5344CB8AC3E}">
        <p14:creationId xmlns:p14="http://schemas.microsoft.com/office/powerpoint/2010/main" val="17434730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9CF8BF4-B776-B526-3545-ED4AEEA78A7F}"/>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854E22F5-C79B-4FED-7702-CF8E05E4EA1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F4071686-2F09-14F8-4DDB-774B2102691A}"/>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6B520553-C3FC-D170-6FD8-413ED22B535C}"/>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826055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69275fbddb_2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9978171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1F40769E-93D2-EC08-D7C6-3A86623E4B92}"/>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AC0EC193-3F1A-0221-91D3-82D3132048D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0B3A1619-09E3-CB41-0904-C57E6395A7FF}"/>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0ED8F1E2-7508-9A6D-666C-72881921717C}"/>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extLst>
      <p:ext uri="{BB962C8B-B14F-4D97-AF65-F5344CB8AC3E}">
        <p14:creationId xmlns:p14="http://schemas.microsoft.com/office/powerpoint/2010/main" val="15420980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7C3808E9-44F9-C00B-F0E6-8D62954A5659}"/>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FAA9411E-1389-E4B4-10B7-DA9B9B3C972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FE800772-CB5E-A9A3-9678-51A1514DB337}"/>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D3792DD3-FBB8-E339-858F-C6BCABF3D02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extLst>
      <p:ext uri="{BB962C8B-B14F-4D97-AF65-F5344CB8AC3E}">
        <p14:creationId xmlns:p14="http://schemas.microsoft.com/office/powerpoint/2010/main" val="1202409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47908E7D-02E8-3302-4402-F3922D1B3E5B}"/>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8B2CFB04-48E1-C6CC-8089-2203117E0BD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435CB7A8-53DF-032C-57D4-87C5C8C791F3}"/>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4D9DC8CB-F2BA-ED7B-A2CE-BA74556214A8}"/>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extLst>
      <p:ext uri="{BB962C8B-B14F-4D97-AF65-F5344CB8AC3E}">
        <p14:creationId xmlns:p14="http://schemas.microsoft.com/office/powerpoint/2010/main" val="19825134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9F7405D7-A0EA-F2E8-4C05-B5E422778348}"/>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2B0F3570-D7AD-2EB7-1FD0-612155447CB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BFEEBDC0-73C5-C70B-FAB0-DA3DA41C95FC}"/>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28965F4E-46B7-58B2-8F44-B6836FB4CD1B}"/>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extLst>
      <p:ext uri="{BB962C8B-B14F-4D97-AF65-F5344CB8AC3E}">
        <p14:creationId xmlns:p14="http://schemas.microsoft.com/office/powerpoint/2010/main" val="32918296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E569B28-ED69-08C2-5327-592CCA707065}"/>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1DC7C40F-96A5-AD8D-E4EF-6FE611DEA83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4444E5C8-270E-AFFD-9A03-113EC36C45B3}"/>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F20D938B-DD21-06CE-56DB-BDF920EC094B}"/>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extLst>
      <p:ext uri="{BB962C8B-B14F-4D97-AF65-F5344CB8AC3E}">
        <p14:creationId xmlns:p14="http://schemas.microsoft.com/office/powerpoint/2010/main" val="38437076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FB9B56BA-2212-301E-BC7A-04FFDEC883DA}"/>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7ED5E9A8-DE37-1072-CE56-0EB0A9A46A0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5C6C3D67-5659-F0F0-AA1F-2446DF78DB6E}"/>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836DCEFB-09E2-2212-36CF-2D730B5D000A}"/>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1281727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0556759-BAC8-DB60-2224-2452084F479C}"/>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55A32BC0-6ED2-8E7D-24B9-6C809504E18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68760295-B226-C3BD-9C85-DE27260931E4}"/>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C14182CB-A404-AFCD-092F-BF96915578BF}"/>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extLst>
      <p:ext uri="{BB962C8B-B14F-4D97-AF65-F5344CB8AC3E}">
        <p14:creationId xmlns:p14="http://schemas.microsoft.com/office/powerpoint/2010/main" val="5769036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E6AE712F-2C62-85BD-3140-11B71C3384A3}"/>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0F36F0A6-EFBF-EE13-0C54-C51E3EA95CE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BCA4CCB8-A371-C323-2C7E-1D59A64037D0}"/>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C2CFBDB6-F528-8E3E-27AF-C20A82D0F51C}"/>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11363664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E74C2782-D956-4DC3-9F4B-F8B5EC84B6EB}"/>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7A6BBCC6-DC7E-F81C-307E-B51FEBE7392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31835264-B103-D885-D0A2-C6E4813BE5FC}"/>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BE6EC4A0-CECD-D607-9201-BBB4A074B045}"/>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extLst>
      <p:ext uri="{BB962C8B-B14F-4D97-AF65-F5344CB8AC3E}">
        <p14:creationId xmlns:p14="http://schemas.microsoft.com/office/powerpoint/2010/main" val="2857556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AC66683-47AF-03B6-EEBC-D1CD1CB9CE12}"/>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F526C9D9-4C1B-03D3-70E5-3CD014C2617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68E7A5FC-25C3-B850-AD6A-162BC9A4D7B1}"/>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FEBDABFB-FA7E-A12D-A054-0F316EE04A38}"/>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extLst>
      <p:ext uri="{BB962C8B-B14F-4D97-AF65-F5344CB8AC3E}">
        <p14:creationId xmlns:p14="http://schemas.microsoft.com/office/powerpoint/2010/main" val="3528793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B5CFAFED-6CD6-4C94-634E-F5AD43617F89}"/>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BB8432E3-A7A9-529F-F31A-3779714BCA5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16963F27-3924-EE44-23DE-940F4F516D50}"/>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6EE5FAE5-CABD-4092-E64C-C4FCB71D532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1240792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F2E51C40-E489-949E-7DF8-FA6E39849BA9}"/>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A4F5D13E-1B96-99D8-4D77-56A07607218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3548C0D0-67E1-3CD0-C71D-230069F244D2}"/>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232FF030-7BEE-C449-8A3A-77A3A736E48D}"/>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3457670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C3B53576-0BD6-E80B-7DE6-F0494AA21E75}"/>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B8A1FF98-96A7-3AF7-86CC-8FB657899BE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C934C3A9-3559-8361-ABFB-FEC8C5745104}"/>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966C8015-6731-1ED1-0B22-1A1AC80CB711}"/>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2582079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724A7B57-CE7E-1E87-3286-C1568F6E95E5}"/>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B04F95BD-5DED-EA3D-8F4C-C9A31A39ACC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FE1A8100-6286-2091-B73A-E3F7536822CA}"/>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8B7C8951-55ED-B1A3-1C0C-180E782DCFAE}"/>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1519606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4C9FF828-5A29-1084-EECC-A833547DF9AB}"/>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4924FC29-01A5-09BC-9988-23115044E9F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603DE491-5309-0629-7D35-49201EFFE546}"/>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0BB86EBF-D0A9-9FF1-AEF0-D944C223D2EA}"/>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4250462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9F47EA72-51D7-055B-5090-D8375E93293E}"/>
            </a:ext>
          </a:extLst>
        </p:cNvPr>
        <p:cNvGrpSpPr/>
        <p:nvPr/>
      </p:nvGrpSpPr>
      <p:grpSpPr>
        <a:xfrm>
          <a:off x="0" y="0"/>
          <a:ext cx="0" cy="0"/>
          <a:chOff x="0" y="0"/>
          <a:chExt cx="0" cy="0"/>
        </a:xfrm>
      </p:grpSpPr>
      <p:sp>
        <p:nvSpPr>
          <p:cNvPr id="155" name="Google Shape;155;g269275fbddb_2_41:notes">
            <a:extLst>
              <a:ext uri="{FF2B5EF4-FFF2-40B4-BE49-F238E27FC236}">
                <a16:creationId xmlns:a16="http://schemas.microsoft.com/office/drawing/2014/main" id="{AE6F2E8E-37C6-76BB-C016-6DE7EDD16A1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69275fbddb_2_41:notes">
            <a:extLst>
              <a:ext uri="{FF2B5EF4-FFF2-40B4-BE49-F238E27FC236}">
                <a16:creationId xmlns:a16="http://schemas.microsoft.com/office/drawing/2014/main" id="{A3DC649E-BADE-446E-C0CD-35685783C565}"/>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69275fbddb_2_41:notes">
            <a:extLst>
              <a:ext uri="{FF2B5EF4-FFF2-40B4-BE49-F238E27FC236}">
                <a16:creationId xmlns:a16="http://schemas.microsoft.com/office/drawing/2014/main" id="{3AFCC4B5-DC35-122E-82C4-C02B6F7F94D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3517006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C8C38-C95A-775E-4585-B9FEF9929F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659EECC-C571-8A78-DDF5-81A12D28B3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DF62849-5F66-F6CB-FB91-792ABE4A480F}"/>
              </a:ext>
            </a:extLst>
          </p:cNvPr>
          <p:cNvSpPr>
            <a:spLocks noGrp="1"/>
          </p:cNvSpPr>
          <p:nvPr>
            <p:ph type="dt" sz="half" idx="10"/>
          </p:nvPr>
        </p:nvSpPr>
        <p:spPr/>
        <p:txBody>
          <a:bodyPr/>
          <a:lstStyle/>
          <a:p>
            <a:fld id="{F88CF9DD-E2AE-4874-92F4-8B8F46BABF86}" type="datetime1">
              <a:rPr lang="en-IN" smtClean="0"/>
              <a:t>25-12-2024</a:t>
            </a:fld>
            <a:endParaRPr lang="en-IN"/>
          </a:p>
        </p:txBody>
      </p:sp>
      <p:sp>
        <p:nvSpPr>
          <p:cNvPr id="5" name="Footer Placeholder 4">
            <a:extLst>
              <a:ext uri="{FF2B5EF4-FFF2-40B4-BE49-F238E27FC236}">
                <a16:creationId xmlns:a16="http://schemas.microsoft.com/office/drawing/2014/main" id="{E632A7A9-25A1-9D56-22BC-B73A70026FF5}"/>
              </a:ext>
            </a:extLst>
          </p:cNvPr>
          <p:cNvSpPr>
            <a:spLocks noGrp="1"/>
          </p:cNvSpPr>
          <p:nvPr>
            <p:ph type="ftr" sz="quarter" idx="11"/>
          </p:nvPr>
        </p:nvSpPr>
        <p:spPr/>
        <p:txBody>
          <a:bodyPr/>
          <a:lstStyle/>
          <a:p>
            <a:r>
              <a:rPr lang="en-IN"/>
              <a:t>STORAGE CLASSES/RECURSION</a:t>
            </a:r>
          </a:p>
        </p:txBody>
      </p:sp>
      <p:sp>
        <p:nvSpPr>
          <p:cNvPr id="6" name="Slide Number Placeholder 5">
            <a:extLst>
              <a:ext uri="{FF2B5EF4-FFF2-40B4-BE49-F238E27FC236}">
                <a16:creationId xmlns:a16="http://schemas.microsoft.com/office/drawing/2014/main" id="{92DEC946-89A9-8865-F0F2-8F37A2933DD1}"/>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1385311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5ED4D-56CA-728E-2658-6EE936FECA2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9F163C4-86E2-41A1-7997-E02BE4114F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1B7D37-9BE3-58FF-B493-8B7FB3DAF50A}"/>
              </a:ext>
            </a:extLst>
          </p:cNvPr>
          <p:cNvSpPr>
            <a:spLocks noGrp="1"/>
          </p:cNvSpPr>
          <p:nvPr>
            <p:ph type="dt" sz="half" idx="10"/>
          </p:nvPr>
        </p:nvSpPr>
        <p:spPr/>
        <p:txBody>
          <a:bodyPr/>
          <a:lstStyle/>
          <a:p>
            <a:fld id="{C679D61A-6190-4F80-82BC-A64409F32C29}" type="datetime1">
              <a:rPr lang="en-IN" smtClean="0"/>
              <a:t>25-12-2024</a:t>
            </a:fld>
            <a:endParaRPr lang="en-IN"/>
          </a:p>
        </p:txBody>
      </p:sp>
      <p:sp>
        <p:nvSpPr>
          <p:cNvPr id="5" name="Footer Placeholder 4">
            <a:extLst>
              <a:ext uri="{FF2B5EF4-FFF2-40B4-BE49-F238E27FC236}">
                <a16:creationId xmlns:a16="http://schemas.microsoft.com/office/drawing/2014/main" id="{E154368B-2DA4-6840-ACB7-88F4C81BFD21}"/>
              </a:ext>
            </a:extLst>
          </p:cNvPr>
          <p:cNvSpPr>
            <a:spLocks noGrp="1"/>
          </p:cNvSpPr>
          <p:nvPr>
            <p:ph type="ftr" sz="quarter" idx="11"/>
          </p:nvPr>
        </p:nvSpPr>
        <p:spPr/>
        <p:txBody>
          <a:bodyPr/>
          <a:lstStyle/>
          <a:p>
            <a:r>
              <a:rPr lang="en-IN"/>
              <a:t>STORAGE CLASSES/RECURSION</a:t>
            </a:r>
          </a:p>
        </p:txBody>
      </p:sp>
      <p:sp>
        <p:nvSpPr>
          <p:cNvPr id="6" name="Slide Number Placeholder 5">
            <a:extLst>
              <a:ext uri="{FF2B5EF4-FFF2-40B4-BE49-F238E27FC236}">
                <a16:creationId xmlns:a16="http://schemas.microsoft.com/office/drawing/2014/main" id="{1F623AA3-9B1C-4818-D5FF-5423184E0445}"/>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3031724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F40C47-D7F3-4F3B-5ECD-DA6C5D5B206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841FA9C-3FEB-F379-7590-3628C0A116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713783-1520-B31B-DEE9-789A3FBED32C}"/>
              </a:ext>
            </a:extLst>
          </p:cNvPr>
          <p:cNvSpPr>
            <a:spLocks noGrp="1"/>
          </p:cNvSpPr>
          <p:nvPr>
            <p:ph type="dt" sz="half" idx="10"/>
          </p:nvPr>
        </p:nvSpPr>
        <p:spPr/>
        <p:txBody>
          <a:bodyPr/>
          <a:lstStyle/>
          <a:p>
            <a:fld id="{068C0B3D-8B95-4058-ADAD-2D18BB17736B}" type="datetime1">
              <a:rPr lang="en-IN" smtClean="0"/>
              <a:t>25-12-2024</a:t>
            </a:fld>
            <a:endParaRPr lang="en-IN"/>
          </a:p>
        </p:txBody>
      </p:sp>
      <p:sp>
        <p:nvSpPr>
          <p:cNvPr id="5" name="Footer Placeholder 4">
            <a:extLst>
              <a:ext uri="{FF2B5EF4-FFF2-40B4-BE49-F238E27FC236}">
                <a16:creationId xmlns:a16="http://schemas.microsoft.com/office/drawing/2014/main" id="{69B30419-0A25-3381-103D-C76B2EE06AA5}"/>
              </a:ext>
            </a:extLst>
          </p:cNvPr>
          <p:cNvSpPr>
            <a:spLocks noGrp="1"/>
          </p:cNvSpPr>
          <p:nvPr>
            <p:ph type="ftr" sz="quarter" idx="11"/>
          </p:nvPr>
        </p:nvSpPr>
        <p:spPr/>
        <p:txBody>
          <a:bodyPr/>
          <a:lstStyle/>
          <a:p>
            <a:r>
              <a:rPr lang="en-IN"/>
              <a:t>STORAGE CLASSES/RECURSION</a:t>
            </a:r>
          </a:p>
        </p:txBody>
      </p:sp>
      <p:sp>
        <p:nvSpPr>
          <p:cNvPr id="6" name="Slide Number Placeholder 5">
            <a:extLst>
              <a:ext uri="{FF2B5EF4-FFF2-40B4-BE49-F238E27FC236}">
                <a16:creationId xmlns:a16="http://schemas.microsoft.com/office/drawing/2014/main" id="{BFC5F560-C893-13C0-9760-4E58C939121F}"/>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3285286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0901E-FA1A-A976-8081-E8E8E48199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14C8612-463A-C94B-31F5-C38B724426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1E9973-0AEC-7E2C-886C-9FC9ECCE7899}"/>
              </a:ext>
            </a:extLst>
          </p:cNvPr>
          <p:cNvSpPr>
            <a:spLocks noGrp="1"/>
          </p:cNvSpPr>
          <p:nvPr>
            <p:ph type="dt" sz="half" idx="10"/>
          </p:nvPr>
        </p:nvSpPr>
        <p:spPr/>
        <p:txBody>
          <a:bodyPr/>
          <a:lstStyle/>
          <a:p>
            <a:fld id="{22912FC3-F6A3-4BD3-B910-B05C0002FFE9}" type="datetime1">
              <a:rPr lang="en-IN" smtClean="0"/>
              <a:t>25-12-2024</a:t>
            </a:fld>
            <a:endParaRPr lang="en-IN"/>
          </a:p>
        </p:txBody>
      </p:sp>
      <p:sp>
        <p:nvSpPr>
          <p:cNvPr id="5" name="Footer Placeholder 4">
            <a:extLst>
              <a:ext uri="{FF2B5EF4-FFF2-40B4-BE49-F238E27FC236}">
                <a16:creationId xmlns:a16="http://schemas.microsoft.com/office/drawing/2014/main" id="{5D479A3A-0229-7989-F0FA-725DB69598D4}"/>
              </a:ext>
            </a:extLst>
          </p:cNvPr>
          <p:cNvSpPr>
            <a:spLocks noGrp="1"/>
          </p:cNvSpPr>
          <p:nvPr>
            <p:ph type="ftr" sz="quarter" idx="11"/>
          </p:nvPr>
        </p:nvSpPr>
        <p:spPr/>
        <p:txBody>
          <a:bodyPr/>
          <a:lstStyle/>
          <a:p>
            <a:r>
              <a:rPr lang="en-IN"/>
              <a:t>STORAGE CLASSES/RECURSION</a:t>
            </a:r>
          </a:p>
        </p:txBody>
      </p:sp>
      <p:sp>
        <p:nvSpPr>
          <p:cNvPr id="6" name="Slide Number Placeholder 5">
            <a:extLst>
              <a:ext uri="{FF2B5EF4-FFF2-40B4-BE49-F238E27FC236}">
                <a16:creationId xmlns:a16="http://schemas.microsoft.com/office/drawing/2014/main" id="{9001B8B4-FB9B-0628-FA0D-30B98A4DCA39}"/>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36444773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2E165-28ED-BA73-11FE-6606B4689E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48B6313-54DE-EE7F-63A5-BCF906A920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3BC2635-7D28-26E7-B092-53FDC090C940}"/>
              </a:ext>
            </a:extLst>
          </p:cNvPr>
          <p:cNvSpPr>
            <a:spLocks noGrp="1"/>
          </p:cNvSpPr>
          <p:nvPr>
            <p:ph type="dt" sz="half" idx="10"/>
          </p:nvPr>
        </p:nvSpPr>
        <p:spPr/>
        <p:txBody>
          <a:bodyPr/>
          <a:lstStyle/>
          <a:p>
            <a:fld id="{86F0FE5D-2E45-4C44-B910-088928B35D08}" type="datetime1">
              <a:rPr lang="en-IN" smtClean="0"/>
              <a:t>25-12-2024</a:t>
            </a:fld>
            <a:endParaRPr lang="en-IN"/>
          </a:p>
        </p:txBody>
      </p:sp>
      <p:sp>
        <p:nvSpPr>
          <p:cNvPr id="5" name="Footer Placeholder 4">
            <a:extLst>
              <a:ext uri="{FF2B5EF4-FFF2-40B4-BE49-F238E27FC236}">
                <a16:creationId xmlns:a16="http://schemas.microsoft.com/office/drawing/2014/main" id="{45CE0B1F-CCC4-5BCE-CD79-48DCE2B8E7DD}"/>
              </a:ext>
            </a:extLst>
          </p:cNvPr>
          <p:cNvSpPr>
            <a:spLocks noGrp="1"/>
          </p:cNvSpPr>
          <p:nvPr>
            <p:ph type="ftr" sz="quarter" idx="11"/>
          </p:nvPr>
        </p:nvSpPr>
        <p:spPr/>
        <p:txBody>
          <a:bodyPr/>
          <a:lstStyle/>
          <a:p>
            <a:r>
              <a:rPr lang="en-IN"/>
              <a:t>STORAGE CLASSES/RECURSION</a:t>
            </a:r>
          </a:p>
        </p:txBody>
      </p:sp>
      <p:sp>
        <p:nvSpPr>
          <p:cNvPr id="6" name="Slide Number Placeholder 5">
            <a:extLst>
              <a:ext uri="{FF2B5EF4-FFF2-40B4-BE49-F238E27FC236}">
                <a16:creationId xmlns:a16="http://schemas.microsoft.com/office/drawing/2014/main" id="{4789BD36-15C5-0E80-9A09-146E4BB99C63}"/>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21875750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B36F8-BB5B-726E-3C58-8FBCC575291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9A54711-A78B-1B36-4FA8-80B10CC87C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2ABE32C-AD8C-4E3E-8D43-92DA4F26F2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A0C4F47-D9F8-AF25-0980-A37ABB787C9D}"/>
              </a:ext>
            </a:extLst>
          </p:cNvPr>
          <p:cNvSpPr>
            <a:spLocks noGrp="1"/>
          </p:cNvSpPr>
          <p:nvPr>
            <p:ph type="dt" sz="half" idx="10"/>
          </p:nvPr>
        </p:nvSpPr>
        <p:spPr/>
        <p:txBody>
          <a:bodyPr/>
          <a:lstStyle/>
          <a:p>
            <a:fld id="{0ADE3BAB-089F-4F7E-9743-C8B12F339C8C}" type="datetime1">
              <a:rPr lang="en-IN" smtClean="0"/>
              <a:t>25-12-2024</a:t>
            </a:fld>
            <a:endParaRPr lang="en-IN"/>
          </a:p>
        </p:txBody>
      </p:sp>
      <p:sp>
        <p:nvSpPr>
          <p:cNvPr id="6" name="Footer Placeholder 5">
            <a:extLst>
              <a:ext uri="{FF2B5EF4-FFF2-40B4-BE49-F238E27FC236}">
                <a16:creationId xmlns:a16="http://schemas.microsoft.com/office/drawing/2014/main" id="{5DF902CE-2DB9-D1D3-2AEA-8E36CEFA5C6F}"/>
              </a:ext>
            </a:extLst>
          </p:cNvPr>
          <p:cNvSpPr>
            <a:spLocks noGrp="1"/>
          </p:cNvSpPr>
          <p:nvPr>
            <p:ph type="ftr" sz="quarter" idx="11"/>
          </p:nvPr>
        </p:nvSpPr>
        <p:spPr/>
        <p:txBody>
          <a:bodyPr/>
          <a:lstStyle/>
          <a:p>
            <a:r>
              <a:rPr lang="en-IN"/>
              <a:t>STORAGE CLASSES/RECURSION</a:t>
            </a:r>
          </a:p>
        </p:txBody>
      </p:sp>
      <p:sp>
        <p:nvSpPr>
          <p:cNvPr id="7" name="Slide Number Placeholder 6">
            <a:extLst>
              <a:ext uri="{FF2B5EF4-FFF2-40B4-BE49-F238E27FC236}">
                <a16:creationId xmlns:a16="http://schemas.microsoft.com/office/drawing/2014/main" id="{62AF6BD6-8719-3F74-3DE2-D9FB8F4FEE53}"/>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3324657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39D46-282D-C0AD-526D-9F5BEBD05C1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A0B90BD-4A0E-0B37-F279-58E0BA89E3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1D76CE-143A-8B4E-9959-44808795F8B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6DCA6BF-20BB-9F56-83CF-6340F3D709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59E3F5-ED0C-FF3B-FA49-34FEC3DE3E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EDA48B0-D6CA-57A4-8A98-B8B43B393BA4}"/>
              </a:ext>
            </a:extLst>
          </p:cNvPr>
          <p:cNvSpPr>
            <a:spLocks noGrp="1"/>
          </p:cNvSpPr>
          <p:nvPr>
            <p:ph type="dt" sz="half" idx="10"/>
          </p:nvPr>
        </p:nvSpPr>
        <p:spPr/>
        <p:txBody>
          <a:bodyPr/>
          <a:lstStyle/>
          <a:p>
            <a:fld id="{6D431AF1-9E06-4B7C-AC35-F6F1285C9883}" type="datetime1">
              <a:rPr lang="en-IN" smtClean="0"/>
              <a:t>25-12-2024</a:t>
            </a:fld>
            <a:endParaRPr lang="en-IN"/>
          </a:p>
        </p:txBody>
      </p:sp>
      <p:sp>
        <p:nvSpPr>
          <p:cNvPr id="8" name="Footer Placeholder 7">
            <a:extLst>
              <a:ext uri="{FF2B5EF4-FFF2-40B4-BE49-F238E27FC236}">
                <a16:creationId xmlns:a16="http://schemas.microsoft.com/office/drawing/2014/main" id="{501B2A3F-E090-658D-B8C8-9352D068E333}"/>
              </a:ext>
            </a:extLst>
          </p:cNvPr>
          <p:cNvSpPr>
            <a:spLocks noGrp="1"/>
          </p:cNvSpPr>
          <p:nvPr>
            <p:ph type="ftr" sz="quarter" idx="11"/>
          </p:nvPr>
        </p:nvSpPr>
        <p:spPr/>
        <p:txBody>
          <a:bodyPr/>
          <a:lstStyle/>
          <a:p>
            <a:r>
              <a:rPr lang="en-IN"/>
              <a:t>STORAGE CLASSES/RECURSION</a:t>
            </a:r>
          </a:p>
        </p:txBody>
      </p:sp>
      <p:sp>
        <p:nvSpPr>
          <p:cNvPr id="9" name="Slide Number Placeholder 8">
            <a:extLst>
              <a:ext uri="{FF2B5EF4-FFF2-40B4-BE49-F238E27FC236}">
                <a16:creationId xmlns:a16="http://schemas.microsoft.com/office/drawing/2014/main" id="{7325F24D-DF66-5E46-A38B-985E15E70B84}"/>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19726612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2E8F4-67EF-590E-02E8-F3865FF9305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C42730B-46D9-E189-EEA2-D7AAF999555E}"/>
              </a:ext>
            </a:extLst>
          </p:cNvPr>
          <p:cNvSpPr>
            <a:spLocks noGrp="1"/>
          </p:cNvSpPr>
          <p:nvPr>
            <p:ph type="dt" sz="half" idx="10"/>
          </p:nvPr>
        </p:nvSpPr>
        <p:spPr/>
        <p:txBody>
          <a:bodyPr/>
          <a:lstStyle/>
          <a:p>
            <a:fld id="{379B8125-2C15-4B21-9947-91B1078B6EDD}" type="datetime1">
              <a:rPr lang="en-IN" smtClean="0"/>
              <a:t>25-12-2024</a:t>
            </a:fld>
            <a:endParaRPr lang="en-IN"/>
          </a:p>
        </p:txBody>
      </p:sp>
      <p:sp>
        <p:nvSpPr>
          <p:cNvPr id="4" name="Footer Placeholder 3">
            <a:extLst>
              <a:ext uri="{FF2B5EF4-FFF2-40B4-BE49-F238E27FC236}">
                <a16:creationId xmlns:a16="http://schemas.microsoft.com/office/drawing/2014/main" id="{AA0D31F2-79E7-197F-F923-52FBD5DC1831}"/>
              </a:ext>
            </a:extLst>
          </p:cNvPr>
          <p:cNvSpPr>
            <a:spLocks noGrp="1"/>
          </p:cNvSpPr>
          <p:nvPr>
            <p:ph type="ftr" sz="quarter" idx="11"/>
          </p:nvPr>
        </p:nvSpPr>
        <p:spPr/>
        <p:txBody>
          <a:bodyPr/>
          <a:lstStyle/>
          <a:p>
            <a:r>
              <a:rPr lang="en-IN"/>
              <a:t>STORAGE CLASSES/RECURSION</a:t>
            </a:r>
          </a:p>
        </p:txBody>
      </p:sp>
      <p:sp>
        <p:nvSpPr>
          <p:cNvPr id="5" name="Slide Number Placeholder 4">
            <a:extLst>
              <a:ext uri="{FF2B5EF4-FFF2-40B4-BE49-F238E27FC236}">
                <a16:creationId xmlns:a16="http://schemas.microsoft.com/office/drawing/2014/main" id="{F950D53F-505E-C1BD-B8B6-459F7CC58272}"/>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135958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A1A4EF-4725-E3B8-B8F6-8CD8E1957188}"/>
              </a:ext>
            </a:extLst>
          </p:cNvPr>
          <p:cNvSpPr>
            <a:spLocks noGrp="1"/>
          </p:cNvSpPr>
          <p:nvPr>
            <p:ph type="dt" sz="half" idx="10"/>
          </p:nvPr>
        </p:nvSpPr>
        <p:spPr/>
        <p:txBody>
          <a:bodyPr/>
          <a:lstStyle/>
          <a:p>
            <a:fld id="{5DE712E5-880D-44DC-95C2-6497CF6FA17B}" type="datetime1">
              <a:rPr lang="en-IN" smtClean="0"/>
              <a:t>25-12-2024</a:t>
            </a:fld>
            <a:endParaRPr lang="en-IN"/>
          </a:p>
        </p:txBody>
      </p:sp>
      <p:sp>
        <p:nvSpPr>
          <p:cNvPr id="3" name="Footer Placeholder 2">
            <a:extLst>
              <a:ext uri="{FF2B5EF4-FFF2-40B4-BE49-F238E27FC236}">
                <a16:creationId xmlns:a16="http://schemas.microsoft.com/office/drawing/2014/main" id="{436DD1DB-4E63-E0A2-4718-76F386692795}"/>
              </a:ext>
            </a:extLst>
          </p:cNvPr>
          <p:cNvSpPr>
            <a:spLocks noGrp="1"/>
          </p:cNvSpPr>
          <p:nvPr>
            <p:ph type="ftr" sz="quarter" idx="11"/>
          </p:nvPr>
        </p:nvSpPr>
        <p:spPr/>
        <p:txBody>
          <a:bodyPr/>
          <a:lstStyle/>
          <a:p>
            <a:r>
              <a:rPr lang="en-IN"/>
              <a:t>STORAGE CLASSES/RECURSION</a:t>
            </a:r>
          </a:p>
        </p:txBody>
      </p:sp>
      <p:sp>
        <p:nvSpPr>
          <p:cNvPr id="4" name="Slide Number Placeholder 3">
            <a:extLst>
              <a:ext uri="{FF2B5EF4-FFF2-40B4-BE49-F238E27FC236}">
                <a16:creationId xmlns:a16="http://schemas.microsoft.com/office/drawing/2014/main" id="{F059A600-DB63-A9F9-F6DC-D564FB8E4837}"/>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3949737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E3878-675D-67F3-2C70-89471E86C6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7D24E79-ED44-9CED-CD7E-16AAEDF599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2211AF5-8E1D-4C4F-4727-FCA631D17F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1681E3-27CD-EBDF-82E4-BBDE7B740D9B}"/>
              </a:ext>
            </a:extLst>
          </p:cNvPr>
          <p:cNvSpPr>
            <a:spLocks noGrp="1"/>
          </p:cNvSpPr>
          <p:nvPr>
            <p:ph type="dt" sz="half" idx="10"/>
          </p:nvPr>
        </p:nvSpPr>
        <p:spPr/>
        <p:txBody>
          <a:bodyPr/>
          <a:lstStyle/>
          <a:p>
            <a:fld id="{79ECAE48-BDFC-4E4F-B8B0-0A4CAD11C712}" type="datetime1">
              <a:rPr lang="en-IN" smtClean="0"/>
              <a:t>25-12-2024</a:t>
            </a:fld>
            <a:endParaRPr lang="en-IN"/>
          </a:p>
        </p:txBody>
      </p:sp>
      <p:sp>
        <p:nvSpPr>
          <p:cNvPr id="6" name="Footer Placeholder 5">
            <a:extLst>
              <a:ext uri="{FF2B5EF4-FFF2-40B4-BE49-F238E27FC236}">
                <a16:creationId xmlns:a16="http://schemas.microsoft.com/office/drawing/2014/main" id="{427EBE1E-13DA-9E52-09BB-B4854E73EA50}"/>
              </a:ext>
            </a:extLst>
          </p:cNvPr>
          <p:cNvSpPr>
            <a:spLocks noGrp="1"/>
          </p:cNvSpPr>
          <p:nvPr>
            <p:ph type="ftr" sz="quarter" idx="11"/>
          </p:nvPr>
        </p:nvSpPr>
        <p:spPr/>
        <p:txBody>
          <a:bodyPr/>
          <a:lstStyle/>
          <a:p>
            <a:r>
              <a:rPr lang="en-IN"/>
              <a:t>STORAGE CLASSES/RECURSION</a:t>
            </a:r>
          </a:p>
        </p:txBody>
      </p:sp>
      <p:sp>
        <p:nvSpPr>
          <p:cNvPr id="7" name="Slide Number Placeholder 6">
            <a:extLst>
              <a:ext uri="{FF2B5EF4-FFF2-40B4-BE49-F238E27FC236}">
                <a16:creationId xmlns:a16="http://schemas.microsoft.com/office/drawing/2014/main" id="{911FDB32-9105-D593-FBFB-84D08265DC43}"/>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2658441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EF2A8-3E63-EDF5-28E1-B2F044D2E9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7606E8D-010B-A60D-41D8-D75FB8E69A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7B0C789-F619-87D9-FFD2-B0498285C0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9A5A17-30EA-0B65-104C-8A68AC8CFC2C}"/>
              </a:ext>
            </a:extLst>
          </p:cNvPr>
          <p:cNvSpPr>
            <a:spLocks noGrp="1"/>
          </p:cNvSpPr>
          <p:nvPr>
            <p:ph type="dt" sz="half" idx="10"/>
          </p:nvPr>
        </p:nvSpPr>
        <p:spPr/>
        <p:txBody>
          <a:bodyPr/>
          <a:lstStyle/>
          <a:p>
            <a:fld id="{0986495E-AED2-48AC-B5D5-E55115301EB9}" type="datetime1">
              <a:rPr lang="en-IN" smtClean="0"/>
              <a:t>25-12-2024</a:t>
            </a:fld>
            <a:endParaRPr lang="en-IN"/>
          </a:p>
        </p:txBody>
      </p:sp>
      <p:sp>
        <p:nvSpPr>
          <p:cNvPr id="6" name="Footer Placeholder 5">
            <a:extLst>
              <a:ext uri="{FF2B5EF4-FFF2-40B4-BE49-F238E27FC236}">
                <a16:creationId xmlns:a16="http://schemas.microsoft.com/office/drawing/2014/main" id="{98ECCAD8-0D81-1BC3-7E10-B51107939F05}"/>
              </a:ext>
            </a:extLst>
          </p:cNvPr>
          <p:cNvSpPr>
            <a:spLocks noGrp="1"/>
          </p:cNvSpPr>
          <p:nvPr>
            <p:ph type="ftr" sz="quarter" idx="11"/>
          </p:nvPr>
        </p:nvSpPr>
        <p:spPr/>
        <p:txBody>
          <a:bodyPr/>
          <a:lstStyle/>
          <a:p>
            <a:r>
              <a:rPr lang="en-IN"/>
              <a:t>STORAGE CLASSES/RECURSION</a:t>
            </a:r>
          </a:p>
        </p:txBody>
      </p:sp>
      <p:sp>
        <p:nvSpPr>
          <p:cNvPr id="7" name="Slide Number Placeholder 6">
            <a:extLst>
              <a:ext uri="{FF2B5EF4-FFF2-40B4-BE49-F238E27FC236}">
                <a16:creationId xmlns:a16="http://schemas.microsoft.com/office/drawing/2014/main" id="{A47A8A8F-02B5-FEDC-4169-5189C46EECC0}"/>
              </a:ext>
            </a:extLst>
          </p:cNvPr>
          <p:cNvSpPr>
            <a:spLocks noGrp="1"/>
          </p:cNvSpPr>
          <p:nvPr>
            <p:ph type="sldNum" sz="quarter" idx="12"/>
          </p:nvPr>
        </p:nvSpPr>
        <p:spPr/>
        <p:txBody>
          <a:bodyPr/>
          <a:lstStyle/>
          <a:p>
            <a:fld id="{5C0FF3DD-CC71-4314-B3FA-DB4E6C8F5F03}" type="slidenum">
              <a:rPr lang="en-IN" smtClean="0"/>
              <a:t>‹#›</a:t>
            </a:fld>
            <a:endParaRPr lang="en-IN"/>
          </a:p>
        </p:txBody>
      </p:sp>
    </p:spTree>
    <p:extLst>
      <p:ext uri="{BB962C8B-B14F-4D97-AF65-F5344CB8AC3E}">
        <p14:creationId xmlns:p14="http://schemas.microsoft.com/office/powerpoint/2010/main" val="27147696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5E2782-18C8-0E8B-2F10-CA5CFB9AB0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0A8B780-3EE4-8CD1-D8B1-EA9BBEC67F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FBD2635-139E-7485-28A8-1879E1E8E1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1F4DD-5E8D-4E20-827C-454DDC9EB11F}" type="datetime1">
              <a:rPr lang="en-IN" smtClean="0"/>
              <a:t>25-12-2024</a:t>
            </a:fld>
            <a:endParaRPr lang="en-IN"/>
          </a:p>
        </p:txBody>
      </p:sp>
      <p:sp>
        <p:nvSpPr>
          <p:cNvPr id="5" name="Footer Placeholder 4">
            <a:extLst>
              <a:ext uri="{FF2B5EF4-FFF2-40B4-BE49-F238E27FC236}">
                <a16:creationId xmlns:a16="http://schemas.microsoft.com/office/drawing/2014/main" id="{1D8C20F9-5AE0-9BCD-1BB0-96ABA5E51E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STORAGE CLASSES/RECURSION</a:t>
            </a:r>
          </a:p>
        </p:txBody>
      </p:sp>
      <p:sp>
        <p:nvSpPr>
          <p:cNvPr id="6" name="Slide Number Placeholder 5">
            <a:extLst>
              <a:ext uri="{FF2B5EF4-FFF2-40B4-BE49-F238E27FC236}">
                <a16:creationId xmlns:a16="http://schemas.microsoft.com/office/drawing/2014/main" id="{479E75BD-FC58-0AC5-9AA6-EC6C61AF6E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0FF3DD-CC71-4314-B3FA-DB4E6C8F5F03}" type="slidenum">
              <a:rPr lang="en-IN" smtClean="0"/>
              <a:t>‹#›</a:t>
            </a:fld>
            <a:endParaRPr lang="en-IN"/>
          </a:p>
        </p:txBody>
      </p:sp>
    </p:spTree>
    <p:extLst>
      <p:ext uri="{BB962C8B-B14F-4D97-AF65-F5344CB8AC3E}">
        <p14:creationId xmlns:p14="http://schemas.microsoft.com/office/powerpoint/2010/main" val="18322384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2.png"/><Relationship Id="rId4" Type="http://schemas.openxmlformats.org/officeDocument/2006/relationships/image" Target="../media/image7.png"/><Relationship Id="rId9"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
          <p:cNvPicPr preferRelativeResize="0"/>
          <p:nvPr/>
        </p:nvPicPr>
        <p:blipFill rotWithShape="1">
          <a:blip r:embed="rId3">
            <a:alphaModFix/>
          </a:blip>
          <a:srcRect t="7812" b="7811"/>
          <a:stretch/>
        </p:blipFill>
        <p:spPr>
          <a:xfrm>
            <a:off x="0" y="0"/>
            <a:ext cx="12192000" cy="6858000"/>
          </a:xfrm>
          <a:prstGeom prst="rect">
            <a:avLst/>
          </a:prstGeom>
          <a:noFill/>
          <a:ln>
            <a:noFill/>
          </a:ln>
        </p:spPr>
      </p:pic>
      <p:pic>
        <p:nvPicPr>
          <p:cNvPr id="90" name="Google Shape;90;p1"/>
          <p:cNvPicPr preferRelativeResize="0"/>
          <p:nvPr/>
        </p:nvPicPr>
        <p:blipFill rotWithShape="1">
          <a:blip r:embed="rId4">
            <a:alphaModFix amt="70000"/>
          </a:blip>
          <a:srcRect t="27482" b="27481"/>
          <a:stretch/>
        </p:blipFill>
        <p:spPr>
          <a:xfrm>
            <a:off x="0" y="-27296"/>
            <a:ext cx="12192000" cy="6857999"/>
          </a:xfrm>
          <a:prstGeom prst="rect">
            <a:avLst/>
          </a:prstGeom>
          <a:noFill/>
          <a:ln>
            <a:noFill/>
          </a:ln>
        </p:spPr>
      </p:pic>
      <p:pic>
        <p:nvPicPr>
          <p:cNvPr id="91" name="Google Shape;91;p1"/>
          <p:cNvPicPr preferRelativeResize="0"/>
          <p:nvPr/>
        </p:nvPicPr>
        <p:blipFill rotWithShape="1">
          <a:blip r:embed="rId5">
            <a:alphaModFix/>
          </a:blip>
          <a:srcRect t="2706" b="2705"/>
          <a:stretch/>
        </p:blipFill>
        <p:spPr>
          <a:xfrm>
            <a:off x="10255454" y="273431"/>
            <a:ext cx="861937" cy="760244"/>
          </a:xfrm>
          <a:prstGeom prst="rect">
            <a:avLst/>
          </a:prstGeom>
          <a:noFill/>
          <a:ln>
            <a:noFill/>
          </a:ln>
        </p:spPr>
      </p:pic>
      <p:pic>
        <p:nvPicPr>
          <p:cNvPr id="92" name="Google Shape;92;p1"/>
          <p:cNvPicPr preferRelativeResize="0"/>
          <p:nvPr/>
        </p:nvPicPr>
        <p:blipFill rotWithShape="1">
          <a:blip r:embed="rId6">
            <a:alphaModFix/>
          </a:blip>
          <a:srcRect/>
          <a:stretch/>
        </p:blipFill>
        <p:spPr>
          <a:xfrm>
            <a:off x="11245177" y="273431"/>
            <a:ext cx="760244" cy="760244"/>
          </a:xfrm>
          <a:prstGeom prst="rect">
            <a:avLst/>
          </a:prstGeom>
          <a:noFill/>
          <a:ln>
            <a:noFill/>
          </a:ln>
        </p:spPr>
      </p:pic>
      <p:pic>
        <p:nvPicPr>
          <p:cNvPr id="93" name="Google Shape;93;p1"/>
          <p:cNvPicPr preferRelativeResize="0"/>
          <p:nvPr/>
        </p:nvPicPr>
        <p:blipFill rotWithShape="1">
          <a:blip r:embed="rId7">
            <a:alphaModFix/>
          </a:blip>
          <a:srcRect/>
          <a:stretch/>
        </p:blipFill>
        <p:spPr>
          <a:xfrm>
            <a:off x="263241" y="235101"/>
            <a:ext cx="836905" cy="836905"/>
          </a:xfrm>
          <a:prstGeom prst="rect">
            <a:avLst/>
          </a:prstGeom>
          <a:noFill/>
          <a:ln>
            <a:noFill/>
          </a:ln>
        </p:spPr>
      </p:pic>
      <p:sp>
        <p:nvSpPr>
          <p:cNvPr id="94" name="Google Shape;94;p1"/>
          <p:cNvSpPr/>
          <p:nvPr/>
        </p:nvSpPr>
        <p:spPr>
          <a:xfrm>
            <a:off x="0" y="6249645"/>
            <a:ext cx="12192000" cy="546100"/>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dirty="0"/>
          </a:p>
        </p:txBody>
      </p:sp>
      <p:sp>
        <p:nvSpPr>
          <p:cNvPr id="95" name="Google Shape;95;p1"/>
          <p:cNvSpPr txBox="1"/>
          <p:nvPr/>
        </p:nvSpPr>
        <p:spPr>
          <a:xfrm>
            <a:off x="1136418" y="276325"/>
            <a:ext cx="6078030" cy="316049"/>
          </a:xfrm>
          <a:prstGeom prst="rect">
            <a:avLst/>
          </a:prstGeom>
          <a:noFill/>
          <a:ln>
            <a:noFill/>
          </a:ln>
        </p:spPr>
        <p:txBody>
          <a:bodyPr spcFirstLastPara="1" wrap="square" lIns="0" tIns="0" rIns="0" bIns="0" anchor="t" anchorCtr="0">
            <a:spAutoFit/>
          </a:bodyPr>
          <a:lstStyle/>
          <a:p>
            <a:pPr>
              <a:lnSpc>
                <a:spcPct val="140000"/>
              </a:lnSpc>
            </a:pPr>
            <a:r>
              <a:rPr lang="en-US" sz="1467">
                <a:solidFill>
                  <a:srgbClr val="002060"/>
                </a:solidFill>
                <a:latin typeface="Lato"/>
                <a:ea typeface="Lato"/>
                <a:cs typeface="Lato"/>
                <a:sym typeface="Lato"/>
              </a:rPr>
              <a:t>Sri Raghavendra Educational Institutions Society (R)</a:t>
            </a:r>
            <a:endParaRPr sz="1200"/>
          </a:p>
        </p:txBody>
      </p:sp>
      <p:sp>
        <p:nvSpPr>
          <p:cNvPr id="96" name="Google Shape;96;p1"/>
          <p:cNvSpPr txBox="1"/>
          <p:nvPr/>
        </p:nvSpPr>
        <p:spPr>
          <a:xfrm>
            <a:off x="1136419" y="821232"/>
            <a:ext cx="4855403" cy="215444"/>
          </a:xfrm>
          <a:prstGeom prst="rect">
            <a:avLst/>
          </a:prstGeom>
          <a:noFill/>
          <a:ln>
            <a:noFill/>
          </a:ln>
        </p:spPr>
        <p:txBody>
          <a:bodyPr spcFirstLastPara="1" wrap="square" lIns="0" tIns="0" rIns="0" bIns="0" anchor="t" anchorCtr="0">
            <a:spAutoFit/>
          </a:bodyPr>
          <a:lstStyle/>
          <a:p>
            <a:pPr>
              <a:lnSpc>
                <a:spcPct val="140000"/>
              </a:lnSpc>
            </a:pPr>
            <a:r>
              <a:rPr lang="en-US" sz="1000">
                <a:solidFill>
                  <a:srgbClr val="002060"/>
                </a:solidFill>
                <a:latin typeface="Lato"/>
                <a:ea typeface="Lato"/>
                <a:cs typeface="Lato"/>
                <a:sym typeface="Lato"/>
              </a:rPr>
              <a:t>(Approved by AICTE, Accredited by NAAC, Affiliated to VTU, Karnataka)</a:t>
            </a:r>
            <a:endParaRPr sz="1200"/>
          </a:p>
        </p:txBody>
      </p:sp>
      <p:sp>
        <p:nvSpPr>
          <p:cNvPr id="97" name="Google Shape;97;p1"/>
          <p:cNvSpPr txBox="1"/>
          <p:nvPr/>
        </p:nvSpPr>
        <p:spPr>
          <a:xfrm>
            <a:off x="1142768" y="484272"/>
            <a:ext cx="5715232" cy="457946"/>
          </a:xfrm>
          <a:prstGeom prst="rect">
            <a:avLst/>
          </a:prstGeom>
          <a:noFill/>
          <a:ln>
            <a:noFill/>
          </a:ln>
        </p:spPr>
        <p:txBody>
          <a:bodyPr spcFirstLastPara="1" wrap="square" lIns="0" tIns="0" rIns="0" bIns="0" anchor="t" anchorCtr="0">
            <a:spAutoFit/>
          </a:bodyPr>
          <a:lstStyle/>
          <a:p>
            <a:pPr>
              <a:lnSpc>
                <a:spcPct val="124416"/>
              </a:lnSpc>
            </a:pPr>
            <a:r>
              <a:rPr lang="en-US" sz="2400" b="1">
                <a:solidFill>
                  <a:srgbClr val="002060"/>
                </a:solidFill>
                <a:latin typeface="Arial"/>
                <a:ea typeface="Arial"/>
                <a:cs typeface="Arial"/>
                <a:sym typeface="Arial"/>
              </a:rPr>
              <a:t>Sri Krishna Institute of Technology</a:t>
            </a:r>
            <a:endParaRPr sz="1200"/>
          </a:p>
        </p:txBody>
      </p:sp>
      <p:sp>
        <p:nvSpPr>
          <p:cNvPr id="98" name="Google Shape;98;p1"/>
          <p:cNvSpPr txBox="1"/>
          <p:nvPr/>
        </p:nvSpPr>
        <p:spPr>
          <a:xfrm>
            <a:off x="4622392" y="6448425"/>
            <a:ext cx="2520941" cy="318549"/>
          </a:xfrm>
          <a:prstGeom prst="rect">
            <a:avLst/>
          </a:prstGeom>
          <a:noFill/>
          <a:ln>
            <a:noFill/>
          </a:ln>
        </p:spPr>
        <p:txBody>
          <a:bodyPr spcFirstLastPara="1" wrap="square" lIns="0" tIns="0" rIns="0" bIns="0" anchor="t" anchorCtr="0">
            <a:spAutoFit/>
          </a:bodyPr>
          <a:lstStyle/>
          <a:p>
            <a:pPr algn="ctr">
              <a:lnSpc>
                <a:spcPct val="119984"/>
              </a:lnSpc>
            </a:pPr>
            <a:r>
              <a:rPr lang="en-US" sz="1725" b="1">
                <a:solidFill>
                  <a:srgbClr val="FFFFFF"/>
                </a:solidFill>
                <a:latin typeface="Lato"/>
                <a:ea typeface="Lato"/>
                <a:cs typeface="Lato"/>
                <a:sym typeface="Lato"/>
              </a:rPr>
              <a:t>www.skit.org.in</a:t>
            </a:r>
            <a:endParaRPr sz="1200"/>
          </a:p>
        </p:txBody>
      </p:sp>
      <p:sp>
        <p:nvSpPr>
          <p:cNvPr id="99" name="Google Shape;99;p1"/>
          <p:cNvSpPr txBox="1"/>
          <p:nvPr/>
        </p:nvSpPr>
        <p:spPr>
          <a:xfrm>
            <a:off x="1224150" y="2051283"/>
            <a:ext cx="9893400" cy="2831518"/>
          </a:xfrm>
          <a:prstGeom prst="rect">
            <a:avLst/>
          </a:prstGeom>
          <a:noFill/>
          <a:ln w="19050" cap="flat" cmpd="sng">
            <a:solidFill>
              <a:srgbClr val="C00000"/>
            </a:solidFill>
            <a:prstDash val="solid"/>
            <a:miter lim="800000"/>
            <a:headEnd type="none" w="sm" len="sm"/>
            <a:tailEnd type="none" w="sm" len="sm"/>
          </a:ln>
        </p:spPr>
        <p:txBody>
          <a:bodyPr spcFirstLastPara="1" wrap="square" lIns="60950" tIns="30467" rIns="60950" bIns="30467" anchor="t" anchorCtr="0">
            <a:spAutoFit/>
          </a:bodyPr>
          <a:lstStyle/>
          <a:p>
            <a:pPr>
              <a:lnSpc>
                <a:spcPct val="150000"/>
              </a:lnSpc>
            </a:pPr>
            <a:r>
              <a:rPr lang="en-US" sz="3000" b="1" dirty="0">
                <a:solidFill>
                  <a:srgbClr val="002060"/>
                </a:solidFill>
                <a:latin typeface="Times New Roman"/>
                <a:ea typeface="Times New Roman"/>
                <a:cs typeface="Times New Roman"/>
                <a:sym typeface="Times New Roman"/>
              </a:rPr>
              <a:t>Subject: Principles of programming</a:t>
            </a:r>
          </a:p>
          <a:p>
            <a:pPr>
              <a:lnSpc>
                <a:spcPct val="150000"/>
              </a:lnSpc>
            </a:pPr>
            <a:r>
              <a:rPr lang="en-US" sz="3000" b="1" dirty="0">
                <a:solidFill>
                  <a:srgbClr val="002060"/>
                </a:solidFill>
                <a:latin typeface="Times New Roman"/>
                <a:ea typeface="Times New Roman"/>
                <a:cs typeface="Times New Roman"/>
                <a:sym typeface="Times New Roman"/>
              </a:rPr>
              <a:t>Code: BPOPS103</a:t>
            </a:r>
          </a:p>
          <a:p>
            <a:pPr>
              <a:lnSpc>
                <a:spcPct val="150000"/>
              </a:lnSpc>
            </a:pPr>
            <a:r>
              <a:rPr lang="en-US" sz="3000" b="1" dirty="0">
                <a:solidFill>
                  <a:srgbClr val="002060"/>
                </a:solidFill>
                <a:latin typeface="Times New Roman"/>
                <a:cs typeface="Times New Roman"/>
                <a:sym typeface="Times New Roman"/>
              </a:rPr>
              <a:t>Title: Functions-Storage Classes/Recursion</a:t>
            </a:r>
            <a:endParaRPr sz="3000" b="1" dirty="0">
              <a:solidFill>
                <a:srgbClr val="002060"/>
              </a:solidFill>
              <a:latin typeface="Times New Roman"/>
              <a:cs typeface="Times New Roman"/>
              <a:sym typeface="Times New Roman"/>
            </a:endParaRPr>
          </a:p>
          <a:p>
            <a:pPr>
              <a:lnSpc>
                <a:spcPct val="150000"/>
              </a:lnSpc>
            </a:pPr>
            <a:r>
              <a:rPr lang="en-US" sz="3000" b="1" dirty="0">
                <a:solidFill>
                  <a:srgbClr val="002060"/>
                </a:solidFill>
                <a:latin typeface="Times New Roman"/>
                <a:ea typeface="Times New Roman"/>
                <a:cs typeface="Times New Roman"/>
                <a:sym typeface="Times New Roman"/>
              </a:rPr>
              <a:t>Department: Computer Science and Engg Department</a:t>
            </a:r>
            <a:endParaRPr sz="3000" b="1" dirty="0">
              <a:solidFill>
                <a:srgbClr val="002060"/>
              </a:solidFill>
              <a:latin typeface="Times New Roman"/>
              <a:ea typeface="Times New Roman"/>
              <a:cs typeface="Times New Roman"/>
              <a:sym typeface="Times New Roman"/>
            </a:endParaRPr>
          </a:p>
        </p:txBody>
      </p:sp>
      <p:sp>
        <p:nvSpPr>
          <p:cNvPr id="7" name="Footer Placeholder 6">
            <a:extLst>
              <a:ext uri="{FF2B5EF4-FFF2-40B4-BE49-F238E27FC236}">
                <a16:creationId xmlns:a16="http://schemas.microsoft.com/office/drawing/2014/main" id="{D59AA92C-26B5-33B7-48CB-682A7D8F8055}"/>
              </a:ext>
            </a:extLst>
          </p:cNvPr>
          <p:cNvSpPr>
            <a:spLocks noGrp="1"/>
          </p:cNvSpPr>
          <p:nvPr>
            <p:ph type="ftr" sz="quarter" idx="11"/>
          </p:nvPr>
        </p:nvSpPr>
        <p:spPr>
          <a:xfrm>
            <a:off x="507592" y="6405884"/>
            <a:ext cx="4114800" cy="365125"/>
          </a:xfrm>
        </p:spPr>
        <p:txBody>
          <a:bodyPr/>
          <a:lstStyle/>
          <a:p>
            <a:r>
              <a:rPr lang="en-IN" sz="1400" b="1" dirty="0">
                <a:solidFill>
                  <a:schemeClr val="bg1"/>
                </a:solidFill>
                <a:effectLst>
                  <a:outerShdw blurRad="38100" dist="38100" dir="2700000" algn="tl">
                    <a:srgbClr val="000000">
                      <a:alpha val="43137"/>
                    </a:srgbClr>
                  </a:outerShdw>
                </a:effectLst>
              </a:rPr>
              <a:t>STORAGE CLASSES/RECURSION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g269275fbddb_2_41"/>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52EF7C46-0A1B-3F09-B2B3-2C31EC2702AC}"/>
              </a:ext>
            </a:extLst>
          </p:cNvPr>
          <p:cNvGrpSpPr/>
          <p:nvPr/>
        </p:nvGrpSpPr>
        <p:grpSpPr>
          <a:xfrm>
            <a:off x="184947" y="203998"/>
            <a:ext cx="5630899" cy="696905"/>
            <a:chOff x="277421" y="305996"/>
            <a:chExt cx="8446348" cy="1045357"/>
          </a:xfrm>
        </p:grpSpPr>
        <p:pic>
          <p:nvPicPr>
            <p:cNvPr id="165" name="Google Shape;165;g269275fbddb_2_41"/>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9645A7D8-3604-E7DD-A529-C19F028486B1}"/>
              </a:ext>
            </a:extLst>
          </p:cNvPr>
          <p:cNvSpPr txBox="1"/>
          <p:nvPr/>
        </p:nvSpPr>
        <p:spPr>
          <a:xfrm>
            <a:off x="533399" y="1476188"/>
            <a:ext cx="10306060" cy="646331"/>
          </a:xfrm>
          <a:prstGeom prst="rect">
            <a:avLst/>
          </a:prstGeom>
          <a:noFill/>
        </p:spPr>
        <p:txBody>
          <a:bodyPr wrap="square">
            <a:spAutoFit/>
          </a:bodyPr>
          <a:lstStyle/>
          <a:p>
            <a:r>
              <a:rPr lang="en-US" dirty="0"/>
              <a:t>To avoid the disadvantage and switching process, the better option is to store the values within the registers.</a:t>
            </a:r>
            <a:endParaRPr lang="en-IN" dirty="0"/>
          </a:p>
          <a:p>
            <a:pPr algn="l"/>
            <a:endParaRPr lang="en-US" sz="1800" u="none" strike="noStrike" baseline="0" dirty="0">
              <a:latin typeface="Palatino-Bold"/>
            </a:endParaRPr>
          </a:p>
        </p:txBody>
      </p:sp>
      <p:grpSp>
        <p:nvGrpSpPr>
          <p:cNvPr id="14" name="Group 13">
            <a:extLst>
              <a:ext uri="{FF2B5EF4-FFF2-40B4-BE49-F238E27FC236}">
                <a16:creationId xmlns:a16="http://schemas.microsoft.com/office/drawing/2014/main" id="{E33A891F-EB39-4762-5F2B-D2EBB12FA53C}"/>
              </a:ext>
            </a:extLst>
          </p:cNvPr>
          <p:cNvGrpSpPr/>
          <p:nvPr/>
        </p:nvGrpSpPr>
        <p:grpSpPr>
          <a:xfrm>
            <a:off x="533399" y="2053334"/>
            <a:ext cx="1989055" cy="2846910"/>
            <a:chOff x="2673869" y="2103756"/>
            <a:chExt cx="1989055" cy="2846910"/>
          </a:xfrm>
        </p:grpSpPr>
        <p:grpSp>
          <p:nvGrpSpPr>
            <p:cNvPr id="7" name="Group 6">
              <a:extLst>
                <a:ext uri="{FF2B5EF4-FFF2-40B4-BE49-F238E27FC236}">
                  <a16:creationId xmlns:a16="http://schemas.microsoft.com/office/drawing/2014/main" id="{E4A47219-8382-B812-FC9E-AA6920764505}"/>
                </a:ext>
              </a:extLst>
            </p:cNvPr>
            <p:cNvGrpSpPr/>
            <p:nvPr/>
          </p:nvGrpSpPr>
          <p:grpSpPr>
            <a:xfrm>
              <a:off x="2673869" y="2103756"/>
              <a:ext cx="1989055" cy="2846910"/>
              <a:chOff x="1272619" y="2880879"/>
              <a:chExt cx="1989055" cy="2846910"/>
            </a:xfrm>
          </p:grpSpPr>
          <p:sp>
            <p:nvSpPr>
              <p:cNvPr id="8" name="Rectangle: Rounded Corners 7">
                <a:extLst>
                  <a:ext uri="{FF2B5EF4-FFF2-40B4-BE49-F238E27FC236}">
                    <a16:creationId xmlns:a16="http://schemas.microsoft.com/office/drawing/2014/main" id="{778118E5-AF2B-71FA-C73D-E7B5418F4896}"/>
                  </a:ext>
                </a:extLst>
              </p:cNvPr>
              <p:cNvSpPr/>
              <p:nvPr/>
            </p:nvSpPr>
            <p:spPr>
              <a:xfrm>
                <a:off x="1272619" y="3399369"/>
                <a:ext cx="1989055" cy="232842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Rectangle: Rounded Corners 8">
                <a:extLst>
                  <a:ext uri="{FF2B5EF4-FFF2-40B4-BE49-F238E27FC236}">
                    <a16:creationId xmlns:a16="http://schemas.microsoft.com/office/drawing/2014/main" id="{1D787294-D427-CD85-8BB1-6E7B1ACC68DC}"/>
                  </a:ext>
                </a:extLst>
              </p:cNvPr>
              <p:cNvSpPr/>
              <p:nvPr/>
            </p:nvSpPr>
            <p:spPr>
              <a:xfrm>
                <a:off x="1616695" y="3853386"/>
                <a:ext cx="1230199" cy="38508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Registers</a:t>
                </a:r>
                <a:endParaRPr lang="en-IN" dirty="0">
                  <a:solidFill>
                    <a:schemeClr val="tx1"/>
                  </a:solidFill>
                </a:endParaRPr>
              </a:p>
            </p:txBody>
          </p:sp>
          <p:sp>
            <p:nvSpPr>
              <p:cNvPr id="10" name="TextBox 9">
                <a:extLst>
                  <a:ext uri="{FF2B5EF4-FFF2-40B4-BE49-F238E27FC236}">
                    <a16:creationId xmlns:a16="http://schemas.microsoft.com/office/drawing/2014/main" id="{0FA0608D-4D59-28E3-64B2-36D7E1A0F06F}"/>
                  </a:ext>
                </a:extLst>
              </p:cNvPr>
              <p:cNvSpPr txBox="1"/>
              <p:nvPr/>
            </p:nvSpPr>
            <p:spPr>
              <a:xfrm>
                <a:off x="1776269" y="2880879"/>
                <a:ext cx="966931" cy="646331"/>
              </a:xfrm>
              <a:prstGeom prst="rect">
                <a:avLst/>
              </a:prstGeom>
              <a:noFill/>
            </p:spPr>
            <p:txBody>
              <a:bodyPr wrap="none" rtlCol="0">
                <a:spAutoFit/>
              </a:bodyPr>
              <a:lstStyle/>
              <a:p>
                <a:r>
                  <a:rPr lang="en-US" sz="3600" dirty="0"/>
                  <a:t>CPU</a:t>
                </a:r>
                <a:endParaRPr lang="en-IN" sz="3600" dirty="0"/>
              </a:p>
            </p:txBody>
          </p:sp>
          <p:sp>
            <p:nvSpPr>
              <p:cNvPr id="11" name="Rectangle: Rounded Corners 10">
                <a:extLst>
                  <a:ext uri="{FF2B5EF4-FFF2-40B4-BE49-F238E27FC236}">
                    <a16:creationId xmlns:a16="http://schemas.microsoft.com/office/drawing/2014/main" id="{ABC6B6CB-8EC3-0A99-3AFA-31203FDFD574}"/>
                  </a:ext>
                </a:extLst>
              </p:cNvPr>
              <p:cNvSpPr/>
              <p:nvPr/>
            </p:nvSpPr>
            <p:spPr>
              <a:xfrm>
                <a:off x="1569561" y="4938866"/>
                <a:ext cx="1230199" cy="57503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Processing done</a:t>
                </a:r>
                <a:endParaRPr lang="en-IN" dirty="0"/>
              </a:p>
            </p:txBody>
          </p:sp>
        </p:grpSp>
        <p:sp>
          <p:nvSpPr>
            <p:cNvPr id="12" name="Rectangle: Rounded Corners 11">
              <a:extLst>
                <a:ext uri="{FF2B5EF4-FFF2-40B4-BE49-F238E27FC236}">
                  <a16:creationId xmlns:a16="http://schemas.microsoft.com/office/drawing/2014/main" id="{A8C2ACB3-A403-8E5D-9C3A-60844A255C51}"/>
                </a:ext>
              </a:extLst>
            </p:cNvPr>
            <p:cNvSpPr/>
            <p:nvPr/>
          </p:nvSpPr>
          <p:spPr>
            <a:xfrm>
              <a:off x="3104162" y="3544478"/>
              <a:ext cx="421463" cy="32035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i</a:t>
              </a:r>
              <a:endParaRPr lang="en-IN" dirty="0"/>
            </a:p>
          </p:txBody>
        </p:sp>
        <p:sp>
          <p:nvSpPr>
            <p:cNvPr id="13" name="Rectangle: Rounded Corners 12">
              <a:extLst>
                <a:ext uri="{FF2B5EF4-FFF2-40B4-BE49-F238E27FC236}">
                  <a16:creationId xmlns:a16="http://schemas.microsoft.com/office/drawing/2014/main" id="{FAA5AC5A-27AE-DA35-645A-7F79FD9658E8}"/>
                </a:ext>
              </a:extLst>
            </p:cNvPr>
            <p:cNvSpPr/>
            <p:nvPr/>
          </p:nvSpPr>
          <p:spPr>
            <a:xfrm>
              <a:off x="3668397" y="3536702"/>
              <a:ext cx="609402" cy="32035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sum</a:t>
              </a:r>
              <a:endParaRPr lang="en-IN" dirty="0"/>
            </a:p>
          </p:txBody>
        </p:sp>
      </p:grpSp>
      <p:sp>
        <p:nvSpPr>
          <p:cNvPr id="15" name="TextBox 14">
            <a:extLst>
              <a:ext uri="{FF2B5EF4-FFF2-40B4-BE49-F238E27FC236}">
                <a16:creationId xmlns:a16="http://schemas.microsoft.com/office/drawing/2014/main" id="{77D28B52-2D5E-A3D6-E64A-3F2AB99F6CBA}"/>
              </a:ext>
            </a:extLst>
          </p:cNvPr>
          <p:cNvSpPr txBox="1"/>
          <p:nvPr/>
        </p:nvSpPr>
        <p:spPr>
          <a:xfrm>
            <a:off x="2833335" y="2060963"/>
            <a:ext cx="6811032" cy="1477328"/>
          </a:xfrm>
          <a:prstGeom prst="rect">
            <a:avLst/>
          </a:prstGeom>
          <a:noFill/>
        </p:spPr>
        <p:txBody>
          <a:bodyPr wrap="none" rtlCol="0">
            <a:spAutoFit/>
          </a:bodyPr>
          <a:lstStyle/>
          <a:p>
            <a:r>
              <a:rPr lang="en-US" dirty="0"/>
              <a:t>Advantages:</a:t>
            </a:r>
          </a:p>
          <a:p>
            <a:pPr marL="342900" indent="-342900">
              <a:buAutoNum type="arabicPeriod"/>
            </a:pPr>
            <a:r>
              <a:rPr lang="en-US" dirty="0"/>
              <a:t>Quickly accessing the variables.</a:t>
            </a:r>
          </a:p>
          <a:p>
            <a:pPr marL="342900" indent="-342900">
              <a:buAutoNum type="arabicPeriod"/>
            </a:pPr>
            <a:r>
              <a:rPr lang="en-US" dirty="0"/>
              <a:t>Decrease in the run time of the program</a:t>
            </a:r>
          </a:p>
          <a:p>
            <a:pPr marL="342900" indent="-342900">
              <a:buAutoNum type="arabicPeriod"/>
            </a:pPr>
            <a:r>
              <a:rPr lang="en-US" dirty="0"/>
              <a:t>Increase in the efficiency.</a:t>
            </a:r>
          </a:p>
          <a:p>
            <a:pPr marL="342900" indent="-342900">
              <a:buAutoNum type="arabicPeriod"/>
            </a:pPr>
            <a:r>
              <a:rPr lang="en-US" dirty="0"/>
              <a:t>Switching time is removed when variables are stored in the register.</a:t>
            </a:r>
            <a:endParaRPr lang="en-IN" dirty="0"/>
          </a:p>
        </p:txBody>
      </p:sp>
      <p:sp>
        <p:nvSpPr>
          <p:cNvPr id="16" name="TextBox 15">
            <a:extLst>
              <a:ext uri="{FF2B5EF4-FFF2-40B4-BE49-F238E27FC236}">
                <a16:creationId xmlns:a16="http://schemas.microsoft.com/office/drawing/2014/main" id="{329BEE16-AE75-28BE-10A1-78244E7FD012}"/>
              </a:ext>
            </a:extLst>
          </p:cNvPr>
          <p:cNvSpPr txBox="1"/>
          <p:nvPr/>
        </p:nvSpPr>
        <p:spPr>
          <a:xfrm flipH="1">
            <a:off x="2833333" y="3616504"/>
            <a:ext cx="8528325" cy="646331"/>
          </a:xfrm>
          <a:prstGeom prst="rect">
            <a:avLst/>
          </a:prstGeom>
          <a:noFill/>
        </p:spPr>
        <p:txBody>
          <a:bodyPr wrap="square" rtlCol="0">
            <a:spAutoFit/>
          </a:bodyPr>
          <a:lstStyle/>
          <a:p>
            <a:r>
              <a:rPr lang="en-US" dirty="0">
                <a:solidFill>
                  <a:srgbClr val="FF0000"/>
                </a:solidFill>
              </a:rPr>
              <a:t>You may ask, if we can use the register for all variables in the programs we write.</a:t>
            </a:r>
          </a:p>
          <a:p>
            <a:r>
              <a:rPr lang="en-US" dirty="0"/>
              <a:t>The answer is </a:t>
            </a:r>
            <a:r>
              <a:rPr lang="en-US" b="1" u="sng" dirty="0"/>
              <a:t>NO </a:t>
            </a:r>
            <a:r>
              <a:rPr lang="en-US" dirty="0"/>
              <a:t>because the storage capacity of the registers is in KB.</a:t>
            </a:r>
            <a:endParaRPr lang="en-IN" b="1" u="sng" dirty="0"/>
          </a:p>
        </p:txBody>
      </p:sp>
      <p:sp>
        <p:nvSpPr>
          <p:cNvPr id="18" name="Footer Placeholder 17">
            <a:extLst>
              <a:ext uri="{FF2B5EF4-FFF2-40B4-BE49-F238E27FC236}">
                <a16:creationId xmlns:a16="http://schemas.microsoft.com/office/drawing/2014/main" id="{A49AEE5B-B926-CE07-8C6F-53063F2AC375}"/>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2220209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7D524F99-C8AD-F0BA-D5EA-7982C7EBE234}"/>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B81F4B30-EF63-FC9C-2BF6-09944618EAF2}"/>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45B26E94-3C7F-934F-477E-42E4FA3BB7F6}"/>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9AB8D0CD-C1B2-61C5-BCA9-1B84CCB1D6D5}"/>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A1503B58-D8B9-DC93-5B92-917C411A5DF9}"/>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03525F7E-5091-1DE2-9BEC-EEACBFF714AB}"/>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864DE478-F614-CF0A-E750-5B1A608D0707}"/>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57B5ED10-C861-C360-106C-733D8A39A6EB}"/>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8864299F-387A-FF7A-9283-B6EF639B908F}"/>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994DD425-853D-2632-216C-09A11EF76DE1}"/>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3B1FBA94-55E6-5B7D-4796-3791C71FF290}"/>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7736A365-95A5-7CFC-2909-1619FAB2C73A}"/>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D06949C6-A384-B9DB-315B-B8BAB649FB63}"/>
              </a:ext>
            </a:extLst>
          </p:cNvPr>
          <p:cNvSpPr txBox="1"/>
          <p:nvPr/>
        </p:nvSpPr>
        <p:spPr>
          <a:xfrm>
            <a:off x="336549" y="1062490"/>
            <a:ext cx="10306060" cy="4524315"/>
          </a:xfrm>
          <a:prstGeom prst="rect">
            <a:avLst/>
          </a:prstGeom>
          <a:noFill/>
        </p:spPr>
        <p:txBody>
          <a:bodyPr wrap="square">
            <a:spAutoFit/>
          </a:bodyPr>
          <a:lstStyle/>
          <a:p>
            <a:r>
              <a:rPr lang="en-US" b="1" dirty="0"/>
              <a:t>Now the question is:</a:t>
            </a:r>
          </a:p>
          <a:p>
            <a:r>
              <a:rPr lang="en-US" b="1" dirty="0"/>
              <a:t>	</a:t>
            </a:r>
            <a:r>
              <a:rPr lang="en-US" b="1" dirty="0">
                <a:solidFill>
                  <a:srgbClr val="FF0000"/>
                </a:solidFill>
              </a:rPr>
              <a:t>Which variables do we need to store in the register?</a:t>
            </a:r>
            <a:endParaRPr lang="en-IN" b="1" dirty="0">
              <a:solidFill>
                <a:srgbClr val="FF0000"/>
              </a:solidFill>
            </a:endParaRPr>
          </a:p>
          <a:p>
            <a:pPr algn="l"/>
            <a:endParaRPr lang="en-US" sz="1800" u="none" strike="noStrike" baseline="0" dirty="0">
              <a:latin typeface="Palatino-Bold"/>
            </a:endParaRPr>
          </a:p>
          <a:p>
            <a:pPr algn="l"/>
            <a:r>
              <a:rPr lang="en-US" b="1" dirty="0">
                <a:latin typeface="Palatino-Bold"/>
              </a:rPr>
              <a:t>Answer is:</a:t>
            </a:r>
          </a:p>
          <a:p>
            <a:pPr algn="l"/>
            <a:r>
              <a:rPr lang="en-US" sz="1800" u="none" strike="noStrike" baseline="0" dirty="0">
                <a:latin typeface="Palatino-Bold"/>
              </a:rPr>
              <a:t>	</a:t>
            </a:r>
            <a:r>
              <a:rPr lang="en-US" b="1" dirty="0">
                <a:solidFill>
                  <a:srgbClr val="FF0000"/>
                </a:solidFill>
              </a:rPr>
              <a:t>Variables that we frequently use can be stored in registers.</a:t>
            </a:r>
          </a:p>
          <a:p>
            <a:pPr algn="l"/>
            <a:endParaRPr lang="en-US" b="1" dirty="0">
              <a:solidFill>
                <a:srgbClr val="FF0000"/>
              </a:solidFill>
            </a:endParaRPr>
          </a:p>
          <a:p>
            <a:pPr algn="l"/>
            <a:r>
              <a:rPr lang="en-US" dirty="0">
                <a:latin typeface="Palatino-Bold"/>
              </a:rPr>
              <a:t>Example:</a:t>
            </a:r>
          </a:p>
          <a:p>
            <a:pPr marL="342900" indent="-342900" algn="l">
              <a:buAutoNum type="alphaLcPeriod"/>
            </a:pPr>
            <a:r>
              <a:rPr lang="en-US" sz="1800" u="none" strike="noStrike" baseline="0" dirty="0">
                <a:latin typeface="Palatino-Bold"/>
              </a:rPr>
              <a:t>Counter variable</a:t>
            </a:r>
          </a:p>
          <a:p>
            <a:pPr marL="342900" indent="-342900" algn="l">
              <a:buAutoNum type="alphaLcPeriod"/>
            </a:pPr>
            <a:r>
              <a:rPr lang="en-US" dirty="0">
                <a:latin typeface="Palatino-Bold"/>
              </a:rPr>
              <a:t>Loop variables.</a:t>
            </a:r>
          </a:p>
          <a:p>
            <a:pPr marL="342900" indent="-342900" algn="l">
              <a:buAutoNum type="alphaLcPeriod"/>
            </a:pPr>
            <a:r>
              <a:rPr lang="en-US" sz="1800" u="none" strike="noStrike" baseline="0" dirty="0">
                <a:latin typeface="Palatino-Bold"/>
              </a:rPr>
              <a:t>Sum variable in our example</a:t>
            </a:r>
          </a:p>
          <a:p>
            <a:pPr marL="342900" indent="-342900" algn="l">
              <a:buAutoNum type="alphaLcPeriod"/>
            </a:pPr>
            <a:endParaRPr lang="en-US" dirty="0">
              <a:latin typeface="Palatino-Bold"/>
            </a:endParaRPr>
          </a:p>
          <a:p>
            <a:pPr algn="l"/>
            <a:r>
              <a:rPr lang="en-US" sz="1800" u="none" strike="noStrike" baseline="0" dirty="0">
                <a:latin typeface="Palatino-Bold"/>
              </a:rPr>
              <a:t>Note: it’s not guaranteed that register variables are stored in the register. Rather, it depends on hardware and implementation restrictions. i.e., to store the variable in the register, the compiler checks whether memory in the data register is available. </a:t>
            </a:r>
          </a:p>
          <a:p>
            <a:pPr algn="l"/>
            <a:endParaRPr lang="en-US" dirty="0">
              <a:latin typeface="Palatino-Bold"/>
            </a:endParaRPr>
          </a:p>
          <a:p>
            <a:pPr algn="l"/>
            <a:r>
              <a:rPr lang="en-US" sz="1800" u="none" strike="noStrike" baseline="0" dirty="0">
                <a:latin typeface="Palatino-Bold"/>
              </a:rPr>
              <a:t>If no space in the data registers to store the variable,  then by default it is considered as auto.</a:t>
            </a:r>
          </a:p>
        </p:txBody>
      </p:sp>
      <p:sp>
        <p:nvSpPr>
          <p:cNvPr id="8" name="Footer Placeholder 7">
            <a:extLst>
              <a:ext uri="{FF2B5EF4-FFF2-40B4-BE49-F238E27FC236}">
                <a16:creationId xmlns:a16="http://schemas.microsoft.com/office/drawing/2014/main" id="{BA353C46-495F-A251-35DB-ACEF4223E806}"/>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6114631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6D322D79-40C6-C57C-6208-19E07F15D70B}"/>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E1EC3EB6-3A12-B07B-54E7-3A875FE84763}"/>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B4AB7FF2-81AD-F43A-DAD7-A2267C284CC7}"/>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57C3814A-15F0-9EF8-025A-26556CEEC6DE}"/>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B94F50B1-F7FB-C290-278F-C8A7BEF7CDE9}"/>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5CBD683D-4705-B29A-6BCA-1EFF3A1D6A65}"/>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B21A5994-9E73-DA6E-989D-9B23A0A84887}"/>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5D9EEB62-56EB-F0E2-76FE-30A836E276E8}"/>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09DB9B27-D553-AAAB-A3FF-1DD528E9829F}"/>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39C9C1C1-D039-02B3-A059-58EB45EBF0FA}"/>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50D32B13-794E-AA7A-6E81-953A4236BE72}"/>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EF66B6E1-C819-6BF2-F2CD-34641883EA06}"/>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00C1542B-8DFC-4521-B4FB-0E011CBE24CB}"/>
              </a:ext>
            </a:extLst>
          </p:cNvPr>
          <p:cNvSpPr txBox="1"/>
          <p:nvPr/>
        </p:nvSpPr>
        <p:spPr>
          <a:xfrm>
            <a:off x="811763" y="1181174"/>
            <a:ext cx="10027696" cy="4955203"/>
          </a:xfrm>
          <a:prstGeom prst="rect">
            <a:avLst/>
          </a:prstGeom>
          <a:noFill/>
        </p:spPr>
        <p:txBody>
          <a:bodyPr wrap="square">
            <a:spAutoFit/>
          </a:bodyPr>
          <a:lstStyle/>
          <a:p>
            <a:pPr algn="l"/>
            <a:r>
              <a:rPr lang="en-IN" sz="1800" b="1" i="0" u="none" strike="noStrike" baseline="0" dirty="0">
                <a:solidFill>
                  <a:srgbClr val="FF00FF"/>
                </a:solidFill>
                <a:latin typeface="Futura-Bold"/>
              </a:rPr>
              <a:t>Example:</a:t>
            </a:r>
          </a:p>
          <a:p>
            <a:pPr algn="l"/>
            <a:r>
              <a:rPr lang="en-US" sz="1400" b="0" i="0" u="none" strike="noStrike" baseline="0" dirty="0">
                <a:solidFill>
                  <a:srgbClr val="000000"/>
                </a:solidFill>
              </a:rPr>
              <a:t>//REGISTER STORAGE CLASS</a:t>
            </a:r>
          </a:p>
          <a:p>
            <a:pPr algn="l"/>
            <a:r>
              <a:rPr lang="en-US" sz="1400" b="0" i="0" u="none" strike="noStrike" baseline="0" dirty="0">
                <a:solidFill>
                  <a:srgbClr val="000000"/>
                </a:solidFill>
              </a:rPr>
              <a:t>#include&lt;stdio.h&gt;</a:t>
            </a:r>
          </a:p>
          <a:p>
            <a:pPr algn="l"/>
            <a:r>
              <a:rPr lang="en-US" sz="1400" b="0" i="0" u="none" strike="noStrike" baseline="0" dirty="0">
                <a:solidFill>
                  <a:srgbClr val="000000"/>
                </a:solidFill>
              </a:rPr>
              <a:t>//register int x=30;</a:t>
            </a:r>
          </a:p>
          <a:p>
            <a:pPr algn="l"/>
            <a:r>
              <a:rPr lang="en-US" sz="1400" b="0" i="0" u="none" strike="noStrike" baseline="0" dirty="0">
                <a:solidFill>
                  <a:srgbClr val="000000"/>
                </a:solidFill>
              </a:rPr>
              <a:t>void main()</a:t>
            </a:r>
          </a:p>
          <a:p>
            <a:pPr algn="l"/>
            <a:r>
              <a:rPr lang="en-US" sz="1400" b="0" i="0" u="none" strike="noStrike" baseline="0" dirty="0">
                <a:solidFill>
                  <a:srgbClr val="000000"/>
                </a:solidFill>
              </a:rPr>
              <a:t>{</a:t>
            </a:r>
          </a:p>
          <a:p>
            <a:pPr algn="l"/>
            <a:r>
              <a:rPr lang="en-US" sz="1400" b="0" i="0" u="none" strike="noStrike" baseline="0" dirty="0">
                <a:solidFill>
                  <a:srgbClr val="000000"/>
                </a:solidFill>
              </a:rPr>
              <a:t>	register int x;</a:t>
            </a:r>
          </a:p>
          <a:p>
            <a:pPr algn="l"/>
            <a:r>
              <a:rPr lang="en-US" sz="1400" b="0" i="0" u="none" strike="noStrike" baseline="0" dirty="0">
                <a:solidFill>
                  <a:srgbClr val="000000"/>
                </a:solidFill>
              </a:rPr>
              <a:t>	printf("\n Value of x with in the function scope is %d", x);</a:t>
            </a:r>
          </a:p>
          <a:p>
            <a:pPr algn="l"/>
            <a:r>
              <a:rPr lang="en-US" sz="1400" b="0" i="0" u="none" strike="noStrike" baseline="0" dirty="0">
                <a:solidFill>
                  <a:srgbClr val="000000"/>
                </a:solidFill>
              </a:rPr>
              <a:t>	{</a:t>
            </a:r>
          </a:p>
          <a:p>
            <a:pPr algn="l"/>
            <a:r>
              <a:rPr lang="en-US" sz="1400" b="0" i="0" u="none" strike="noStrike" baseline="0" dirty="0">
                <a:solidFill>
                  <a:srgbClr val="000000"/>
                </a:solidFill>
              </a:rPr>
              <a:t>		auto int x=20;</a:t>
            </a:r>
          </a:p>
          <a:p>
            <a:pPr algn="l"/>
            <a:r>
              <a:rPr lang="en-US" sz="1400" b="0" i="0" u="none" strike="noStrike" baseline="0" dirty="0">
                <a:solidFill>
                  <a:srgbClr val="000000"/>
                </a:solidFill>
              </a:rPr>
              <a:t>		printf("\n Value of x within the block scope is %d", x);</a:t>
            </a:r>
          </a:p>
          <a:p>
            <a:pPr algn="l"/>
            <a:r>
              <a:rPr lang="en-US" sz="1400" b="0" i="0" u="none" strike="noStrike" baseline="0" dirty="0">
                <a:solidFill>
                  <a:srgbClr val="000000"/>
                </a:solidFill>
              </a:rPr>
              <a:t>	}</a:t>
            </a:r>
          </a:p>
          <a:p>
            <a:pPr algn="l"/>
            <a:r>
              <a:rPr lang="en-US" sz="1400" b="0" i="0" u="none" strike="noStrike" baseline="0" dirty="0">
                <a:solidFill>
                  <a:srgbClr val="000000"/>
                </a:solidFill>
              </a:rPr>
              <a:t>	{   int x=10;</a:t>
            </a:r>
          </a:p>
          <a:p>
            <a:pPr algn="l"/>
            <a:r>
              <a:rPr lang="en-US" sz="1400" b="0" i="0" u="none" strike="noStrike" baseline="0" dirty="0">
                <a:solidFill>
                  <a:srgbClr val="000000"/>
                </a:solidFill>
              </a:rPr>
              <a:t>	    printf("\n Value of x within the function scope is %d", ++x);</a:t>
            </a:r>
          </a:p>
          <a:p>
            <a:pPr algn="l"/>
            <a:r>
              <a:rPr lang="en-US" sz="1400" b="0" i="0" u="none" strike="noStrike" baseline="0" dirty="0">
                <a:solidFill>
                  <a:srgbClr val="000000"/>
                </a:solidFill>
              </a:rPr>
              <a:t>	}</a:t>
            </a:r>
          </a:p>
          <a:p>
            <a:pPr algn="l"/>
            <a:r>
              <a:rPr lang="en-US" sz="1400" b="0" i="0" u="none" strike="noStrike" baseline="0" dirty="0">
                <a:solidFill>
                  <a:srgbClr val="000000"/>
                </a:solidFill>
              </a:rPr>
              <a:t>}</a:t>
            </a:r>
          </a:p>
          <a:p>
            <a:pPr algn="l"/>
            <a:endParaRPr lang="en-US" sz="1400" b="0" i="0" u="none" strike="noStrike" baseline="0" dirty="0">
              <a:solidFill>
                <a:srgbClr val="000000"/>
              </a:solidFill>
            </a:endParaRPr>
          </a:p>
          <a:p>
            <a:pPr algn="l"/>
            <a:r>
              <a:rPr lang="en-US" sz="1400" b="1" u="sng" dirty="0">
                <a:solidFill>
                  <a:srgbClr val="000000"/>
                </a:solidFill>
              </a:rPr>
              <a:t>OUTPUT:</a:t>
            </a:r>
            <a:endParaRPr lang="en-US" sz="1400" b="1" i="0" u="sng" strike="noStrike" baseline="0" dirty="0">
              <a:solidFill>
                <a:srgbClr val="000000"/>
              </a:solidFill>
            </a:endParaRPr>
          </a:p>
          <a:p>
            <a:pPr algn="l"/>
            <a:r>
              <a:rPr lang="en-US" sz="1400" dirty="0">
                <a:solidFill>
                  <a:srgbClr val="000000"/>
                </a:solidFill>
              </a:rPr>
              <a:t>The v</a:t>
            </a:r>
            <a:r>
              <a:rPr lang="en-US" sz="1400" b="0" i="0" u="none" strike="noStrike" baseline="0" dirty="0">
                <a:solidFill>
                  <a:srgbClr val="000000"/>
                </a:solidFill>
              </a:rPr>
              <a:t>alue of x within the function scope is -965722056  //GARBAGE VALUE</a:t>
            </a:r>
          </a:p>
          <a:p>
            <a:pPr algn="l"/>
            <a:r>
              <a:rPr lang="en-US" sz="1400" b="0" i="0" u="none" strike="noStrike" baseline="0" dirty="0">
                <a:solidFill>
                  <a:srgbClr val="000000"/>
                </a:solidFill>
              </a:rPr>
              <a:t>The value of x within the block scope is 20</a:t>
            </a:r>
          </a:p>
          <a:p>
            <a:pPr algn="l"/>
            <a:r>
              <a:rPr lang="en-US" sz="1400" b="0" i="0" u="none" strike="noStrike" baseline="0" dirty="0">
                <a:solidFill>
                  <a:srgbClr val="000000"/>
                </a:solidFill>
              </a:rPr>
              <a:t>The value of x within the function scope is 11</a:t>
            </a:r>
            <a:endParaRPr lang="en-IN" sz="1400" b="0" i="0" u="none" strike="noStrike" baseline="0" dirty="0">
              <a:solidFill>
                <a:srgbClr val="000000"/>
              </a:solidFill>
            </a:endParaRPr>
          </a:p>
          <a:p>
            <a:pPr algn="l"/>
            <a:endParaRPr lang="en-IN" sz="1800" b="0" i="0" u="none" strike="noStrike" baseline="0" dirty="0">
              <a:solidFill>
                <a:srgbClr val="000000"/>
              </a:solidFill>
              <a:latin typeface="Times New Roman" panose="02020603050405020304" pitchFamily="18" charset="0"/>
            </a:endParaRPr>
          </a:p>
        </p:txBody>
      </p:sp>
      <p:sp>
        <p:nvSpPr>
          <p:cNvPr id="8" name="Footer Placeholder 7">
            <a:extLst>
              <a:ext uri="{FF2B5EF4-FFF2-40B4-BE49-F238E27FC236}">
                <a16:creationId xmlns:a16="http://schemas.microsoft.com/office/drawing/2014/main" id="{33977CA6-BBC2-6A93-9F73-145F18E712A6}"/>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9937545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B309D7A0-5D62-5BF2-5D76-7934C268BF24}"/>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AB6F467E-CE68-572A-CAB5-4C3A32814091}"/>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26B04436-6CD7-74DE-5E89-B14F619CA7D7}"/>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B71B4916-3BFF-8EA9-F511-8B1E5BB7DC27}"/>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10527A3D-37D8-290B-2853-FF257E3B1F6E}"/>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3E5BB885-7D95-9C52-723F-6BE92217EAD7}"/>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3288DC20-2507-46A7-454D-4DACD6A9B39D}"/>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5F459AE0-486E-7251-A47D-CAD12DBBABD2}"/>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90454F78-CE2B-8F51-1504-3220640C7F93}"/>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CF3EBF04-CC96-7C29-B43F-B633C14374CF}"/>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F156E4D8-026B-AD86-5C01-0D6C9F21CD21}"/>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F5793A35-5008-B5A0-F5E1-A18623C4D83E}"/>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6386614E-FAEA-74D2-3048-0BA418E498B9}"/>
              </a:ext>
            </a:extLst>
          </p:cNvPr>
          <p:cNvSpPr txBox="1"/>
          <p:nvPr/>
        </p:nvSpPr>
        <p:spPr>
          <a:xfrm>
            <a:off x="811763" y="1181174"/>
            <a:ext cx="10027696" cy="4431983"/>
          </a:xfrm>
          <a:prstGeom prst="rect">
            <a:avLst/>
          </a:prstGeom>
          <a:noFill/>
        </p:spPr>
        <p:txBody>
          <a:bodyPr wrap="square">
            <a:spAutoFit/>
          </a:bodyPr>
          <a:lstStyle/>
          <a:p>
            <a:pPr algn="l"/>
            <a:r>
              <a:rPr lang="en-IN" sz="1800" b="1" i="0" u="none" strike="noStrike" baseline="0" dirty="0">
                <a:solidFill>
                  <a:srgbClr val="FF00FF"/>
                </a:solidFill>
                <a:latin typeface="Futura-Bold"/>
              </a:rPr>
              <a:t>C doesn’t support the global declaration of the </a:t>
            </a:r>
            <a:r>
              <a:rPr lang="en-IN" b="1" dirty="0">
                <a:solidFill>
                  <a:srgbClr val="FF00FF"/>
                </a:solidFill>
                <a:latin typeface="Futura-Bold"/>
              </a:rPr>
              <a:t>register</a:t>
            </a:r>
            <a:r>
              <a:rPr lang="en-IN" sz="1800" b="1" i="0" u="none" strike="noStrike" baseline="0" dirty="0">
                <a:solidFill>
                  <a:srgbClr val="FF00FF"/>
                </a:solidFill>
                <a:latin typeface="Futura-Bold"/>
              </a:rPr>
              <a:t>-storage class.</a:t>
            </a:r>
          </a:p>
          <a:p>
            <a:pPr algn="l"/>
            <a:endParaRPr lang="en-IN" sz="800" b="1" dirty="0">
              <a:solidFill>
                <a:srgbClr val="FF00FF"/>
              </a:solidFill>
              <a:latin typeface="Futura-Bold"/>
            </a:endParaRPr>
          </a:p>
          <a:p>
            <a:pPr algn="l"/>
            <a:r>
              <a:rPr lang="en-IN" sz="1400" b="0" i="0" u="none" strike="noStrike" baseline="0" dirty="0">
                <a:solidFill>
                  <a:srgbClr val="000000"/>
                </a:solidFill>
              </a:rPr>
              <a:t>#include&lt;stdio.h&gt;</a:t>
            </a:r>
          </a:p>
          <a:p>
            <a:pPr algn="l"/>
            <a:r>
              <a:rPr lang="en-IN" sz="1400" b="0" i="0" u="none" strike="noStrike" baseline="0" dirty="0">
                <a:solidFill>
                  <a:srgbClr val="000000"/>
                </a:solidFill>
              </a:rPr>
              <a:t>register int x=30;</a:t>
            </a:r>
          </a:p>
          <a:p>
            <a:pPr algn="l"/>
            <a:r>
              <a:rPr lang="en-IN" sz="1400" b="0" i="0" u="none" strike="noStrike" baseline="0" dirty="0">
                <a:solidFill>
                  <a:srgbClr val="000000"/>
                </a:solidFill>
              </a:rPr>
              <a:t>void main()</a:t>
            </a:r>
          </a:p>
          <a:p>
            <a:pPr algn="l"/>
            <a:r>
              <a:rPr lang="en-IN" sz="1400" b="0" i="0" u="none" strike="noStrike" baseline="0" dirty="0">
                <a:solidFill>
                  <a:srgbClr val="000000"/>
                </a:solidFill>
              </a:rPr>
              <a:t>{</a:t>
            </a:r>
          </a:p>
          <a:p>
            <a:pPr algn="l"/>
            <a:r>
              <a:rPr lang="en-IN" sz="1400" b="0" i="0" u="none" strike="noStrike" baseline="0" dirty="0">
                <a:solidFill>
                  <a:srgbClr val="000000"/>
                </a:solidFill>
              </a:rPr>
              <a:t>	register int x;</a:t>
            </a:r>
          </a:p>
          <a:p>
            <a:pPr algn="l"/>
            <a:r>
              <a:rPr lang="en-IN" sz="1400" b="0" i="0" u="none" strike="noStrike" baseline="0" dirty="0">
                <a:solidFill>
                  <a:srgbClr val="000000"/>
                </a:solidFill>
              </a:rPr>
              <a:t>	printf("\n Value of x with in the function scope is %d", x);</a:t>
            </a:r>
          </a:p>
          <a:p>
            <a:pPr algn="l"/>
            <a:r>
              <a:rPr lang="en-IN" sz="1400" b="0" i="0" u="none" strike="noStrike" baseline="0" dirty="0">
                <a:solidFill>
                  <a:srgbClr val="000000"/>
                </a:solidFill>
              </a:rPr>
              <a:t>	{</a:t>
            </a:r>
          </a:p>
          <a:p>
            <a:pPr algn="l"/>
            <a:r>
              <a:rPr lang="en-IN" sz="1400" b="0" i="0" u="none" strike="noStrike" baseline="0" dirty="0">
                <a:solidFill>
                  <a:srgbClr val="000000"/>
                </a:solidFill>
              </a:rPr>
              <a:t>		auto int x=20;</a:t>
            </a:r>
          </a:p>
          <a:p>
            <a:pPr algn="l"/>
            <a:r>
              <a:rPr lang="en-IN" sz="1400" b="0" i="0" u="none" strike="noStrike" baseline="0" dirty="0">
                <a:solidFill>
                  <a:srgbClr val="000000"/>
                </a:solidFill>
              </a:rPr>
              <a:t>		printf("\n Value of x with in the block scope is %d", x);</a:t>
            </a:r>
          </a:p>
          <a:p>
            <a:pPr algn="l"/>
            <a:r>
              <a:rPr lang="en-IN" sz="1400" b="0" i="0" u="none" strike="noStrike" baseline="0" dirty="0">
                <a:solidFill>
                  <a:srgbClr val="000000"/>
                </a:solidFill>
              </a:rPr>
              <a:t>	}</a:t>
            </a:r>
          </a:p>
          <a:p>
            <a:pPr algn="l"/>
            <a:r>
              <a:rPr lang="en-IN" sz="1400" b="0" i="0" u="none" strike="noStrike" baseline="0" dirty="0">
                <a:solidFill>
                  <a:srgbClr val="000000"/>
                </a:solidFill>
              </a:rPr>
              <a:t>	{   int x=10;</a:t>
            </a:r>
          </a:p>
          <a:p>
            <a:pPr algn="l"/>
            <a:r>
              <a:rPr lang="en-IN" sz="1400" b="0" i="0" u="none" strike="noStrike" baseline="0" dirty="0">
                <a:solidFill>
                  <a:srgbClr val="000000"/>
                </a:solidFill>
              </a:rPr>
              <a:t>	    printf("\n Value of x with in the function scope is %d", ++x);</a:t>
            </a:r>
          </a:p>
          <a:p>
            <a:pPr algn="l"/>
            <a:r>
              <a:rPr lang="en-IN" sz="1400" b="0" i="0" u="none" strike="noStrike" baseline="0" dirty="0">
                <a:solidFill>
                  <a:srgbClr val="000000"/>
                </a:solidFill>
              </a:rPr>
              <a:t>	}</a:t>
            </a:r>
          </a:p>
          <a:p>
            <a:pPr algn="l"/>
            <a:r>
              <a:rPr lang="en-IN" sz="1400" b="0" i="0" u="none" strike="noStrike" baseline="0" dirty="0">
                <a:solidFill>
                  <a:srgbClr val="000000"/>
                </a:solidFill>
              </a:rPr>
              <a:t>}</a:t>
            </a:r>
          </a:p>
          <a:p>
            <a:pPr algn="l"/>
            <a:endParaRPr lang="en-IN" sz="1400" b="0" i="0" u="none" strike="noStrike" baseline="0" dirty="0">
              <a:solidFill>
                <a:srgbClr val="000000"/>
              </a:solidFill>
            </a:endParaRPr>
          </a:p>
          <a:p>
            <a:pPr algn="l"/>
            <a:r>
              <a:rPr lang="en-IN" b="1" dirty="0">
                <a:solidFill>
                  <a:srgbClr val="FF00FF"/>
                </a:solidFill>
                <a:latin typeface="Futura-Bold"/>
              </a:rPr>
              <a:t>Error:</a:t>
            </a:r>
          </a:p>
          <a:p>
            <a:pPr algn="l"/>
            <a:r>
              <a:rPr lang="en-IN" sz="1400" b="0" i="0" u="none" strike="noStrike" baseline="0" dirty="0">
                <a:solidFill>
                  <a:srgbClr val="000000"/>
                </a:solidFill>
              </a:rPr>
              <a:t>/</a:t>
            </a:r>
            <a:r>
              <a:rPr lang="en-IN" sz="1400" b="0" i="0" u="none" strike="noStrike" baseline="0" dirty="0" err="1">
                <a:solidFill>
                  <a:srgbClr val="000000"/>
                </a:solidFill>
              </a:rPr>
              <a:t>tmp</a:t>
            </a:r>
            <a:r>
              <a:rPr lang="en-IN" sz="1400" b="0" i="0" u="none" strike="noStrike" baseline="0" dirty="0">
                <a:solidFill>
                  <a:srgbClr val="000000"/>
                </a:solidFill>
              </a:rPr>
              <a:t>/FqgXiISCH3/main.c:3:14: error: register name not specified for 'x'</a:t>
            </a:r>
          </a:p>
          <a:p>
            <a:pPr algn="l"/>
            <a:r>
              <a:rPr lang="en-IN" sz="1400" b="0" i="0" u="none" strike="noStrike" baseline="0" dirty="0">
                <a:solidFill>
                  <a:srgbClr val="000000"/>
                </a:solidFill>
              </a:rPr>
              <a:t>    3 | register int x=30;</a:t>
            </a:r>
          </a:p>
        </p:txBody>
      </p:sp>
      <p:sp>
        <p:nvSpPr>
          <p:cNvPr id="8" name="Footer Placeholder 7">
            <a:extLst>
              <a:ext uri="{FF2B5EF4-FFF2-40B4-BE49-F238E27FC236}">
                <a16:creationId xmlns:a16="http://schemas.microsoft.com/office/drawing/2014/main" id="{CD74F2D0-B840-1049-C60D-F430381BC8D4}"/>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1151874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EA00B2EB-796F-8C98-D28F-D29A6D2FCD97}"/>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C1310D15-3818-35AF-C184-CB46333AB64C}"/>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82718446-47A0-5676-FDE1-81A3D96319D7}"/>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C81EB2E2-0B3C-686B-1194-326932C5065A}"/>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7141A4FB-6637-68C4-F135-21179FC65AA7}"/>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A710A37F-5B35-F9E9-9AF0-4B81D4FEB9BD}"/>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F01D79DF-54C7-9935-35EB-9624ABC6C80A}"/>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178389C8-8608-4B93-4741-D8964EC2998F}"/>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F2240F81-52D7-454D-8AC0-66799DE6465D}"/>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5BD06CB6-F577-0C28-28DB-8EA0278AE7A7}"/>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7E725BA3-6889-C689-074D-509937E907C7}"/>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461668FD-76D4-5CF6-B8A4-AA866DB452BC}"/>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593DB959-519F-0438-C9F3-C6DF48E51158}"/>
              </a:ext>
            </a:extLst>
          </p:cNvPr>
          <p:cNvSpPr txBox="1"/>
          <p:nvPr/>
        </p:nvSpPr>
        <p:spPr>
          <a:xfrm>
            <a:off x="811764" y="1181174"/>
            <a:ext cx="4570942" cy="5016758"/>
          </a:xfrm>
          <a:prstGeom prst="rect">
            <a:avLst/>
          </a:prstGeom>
          <a:noFill/>
        </p:spPr>
        <p:txBody>
          <a:bodyPr wrap="square">
            <a:spAutoFit/>
          </a:bodyPr>
          <a:lstStyle/>
          <a:p>
            <a:pPr algn="l"/>
            <a:r>
              <a:rPr lang="en-IN" sz="1800" b="1" i="0" u="none" strike="noStrike" baseline="0" dirty="0">
                <a:solidFill>
                  <a:srgbClr val="FF00FF"/>
                </a:solidFill>
                <a:latin typeface="Futura-Bold"/>
              </a:rPr>
              <a:t>Static Storage Class:</a:t>
            </a:r>
          </a:p>
          <a:p>
            <a:pPr algn="l"/>
            <a:endParaRPr lang="en-IN" b="1" dirty="0">
              <a:solidFill>
                <a:srgbClr val="FF00FF"/>
              </a:solidFill>
              <a:latin typeface="Futura-Bold"/>
            </a:endParaRPr>
          </a:p>
          <a:p>
            <a:pPr algn="l"/>
            <a:r>
              <a:rPr lang="en-IN" sz="1400" b="1" i="0" u="none" strike="noStrike" baseline="0" dirty="0"/>
              <a:t>Syntax: </a:t>
            </a:r>
            <a:r>
              <a:rPr lang="en-IN" sz="1400" i="0" u="none" strike="noStrike" baseline="0" dirty="0"/>
              <a:t>static int a;  --------------1</a:t>
            </a:r>
          </a:p>
          <a:p>
            <a:pPr algn="l"/>
            <a:r>
              <a:rPr lang="en-IN" sz="1400" i="0" u="none" strike="noStrike" baseline="0" dirty="0"/>
              <a:t>               static float b; ------------2</a:t>
            </a:r>
          </a:p>
          <a:p>
            <a:pPr algn="l"/>
            <a:r>
              <a:rPr lang="en-IN" sz="1400" dirty="0"/>
              <a:t>               static char </a:t>
            </a:r>
            <a:r>
              <a:rPr lang="en-IN" sz="1400" dirty="0" err="1"/>
              <a:t>ch</a:t>
            </a:r>
            <a:r>
              <a:rPr lang="en-IN" sz="1400" dirty="0"/>
              <a:t>; -----------3</a:t>
            </a:r>
          </a:p>
          <a:p>
            <a:pPr algn="l"/>
            <a:r>
              <a:rPr lang="en-IN" sz="1400" i="0" u="none" strike="noStrike" baseline="0" dirty="0"/>
              <a:t>               static char str[20]; -----4</a:t>
            </a:r>
          </a:p>
          <a:p>
            <a:pPr algn="l"/>
            <a:endParaRPr lang="en-IN" sz="1400" dirty="0"/>
          </a:p>
          <a:p>
            <a:pPr algn="l"/>
            <a:endParaRPr lang="en-IN" sz="1400" i="0" u="none" strike="noStrike" baseline="0" dirty="0"/>
          </a:p>
          <a:p>
            <a:r>
              <a:rPr lang="en-US" sz="1400" b="1" dirty="0"/>
              <a:t>Default Value</a:t>
            </a:r>
          </a:p>
          <a:p>
            <a:pPr marL="342900" indent="-342900">
              <a:buFont typeface="+mj-lt"/>
              <a:buAutoNum type="arabicPeriod"/>
            </a:pPr>
            <a:r>
              <a:rPr lang="en-US" sz="1400" dirty="0">
                <a:sym typeface="Wingdings" panose="05000000000000000000" pitchFamily="2" charset="2"/>
              </a:rPr>
              <a:t>0</a:t>
            </a:r>
          </a:p>
          <a:p>
            <a:pPr marL="342900" indent="-342900">
              <a:buFont typeface="+mj-lt"/>
              <a:buAutoNum type="arabicPeriod"/>
            </a:pPr>
            <a:r>
              <a:rPr lang="en-US" sz="1400" dirty="0">
                <a:sym typeface="Wingdings" panose="05000000000000000000" pitchFamily="2" charset="2"/>
              </a:rPr>
              <a:t>0.000000</a:t>
            </a:r>
          </a:p>
          <a:p>
            <a:pPr marL="342900" indent="-342900">
              <a:buFont typeface="+mj-lt"/>
              <a:buAutoNum type="arabicPeriod"/>
            </a:pPr>
            <a:r>
              <a:rPr lang="en-US" sz="1400" dirty="0">
                <a:sym typeface="Wingdings" panose="05000000000000000000" pitchFamily="2" charset="2"/>
              </a:rPr>
              <a:t>Null</a:t>
            </a:r>
          </a:p>
          <a:p>
            <a:pPr marL="342900" indent="-342900">
              <a:buFont typeface="+mj-lt"/>
              <a:buAutoNum type="arabicPeriod"/>
            </a:pPr>
            <a:r>
              <a:rPr lang="en-US" sz="1400" dirty="0">
                <a:sym typeface="Wingdings" panose="05000000000000000000" pitchFamily="2" charset="2"/>
              </a:rPr>
              <a:t>null</a:t>
            </a:r>
          </a:p>
          <a:p>
            <a:pPr algn="l"/>
            <a:endParaRPr lang="en-IN" sz="1400" dirty="0"/>
          </a:p>
          <a:p>
            <a:r>
              <a:rPr lang="en-US" sz="1400" b="1" dirty="0">
                <a:sym typeface="Wingdings" panose="05000000000000000000" pitchFamily="2" charset="2"/>
              </a:rPr>
              <a:t>Scope</a:t>
            </a:r>
            <a:r>
              <a:rPr lang="en-US" sz="1400" dirty="0">
                <a:sym typeface="Wingdings" panose="05000000000000000000" pitchFamily="2" charset="2"/>
              </a:rPr>
              <a:t> -------------- within the block, Function/Method</a:t>
            </a:r>
          </a:p>
          <a:p>
            <a:endParaRPr lang="en-US" sz="1400" dirty="0">
              <a:sym typeface="Wingdings" panose="05000000000000000000" pitchFamily="2" charset="2"/>
            </a:endParaRPr>
          </a:p>
          <a:p>
            <a:r>
              <a:rPr lang="en-US" sz="1400" b="1" dirty="0">
                <a:sym typeface="Wingdings" panose="05000000000000000000" pitchFamily="2" charset="2"/>
              </a:rPr>
              <a:t>Location</a:t>
            </a:r>
            <a:r>
              <a:rPr lang="en-US" sz="1400" dirty="0">
                <a:sym typeface="Wingdings" panose="05000000000000000000" pitchFamily="2" charset="2"/>
              </a:rPr>
              <a:t> ----------- RAM (Main Memory).</a:t>
            </a:r>
          </a:p>
          <a:p>
            <a:endParaRPr lang="en-US" sz="1400" dirty="0">
              <a:sym typeface="Wingdings" panose="05000000000000000000" pitchFamily="2" charset="2"/>
            </a:endParaRPr>
          </a:p>
          <a:p>
            <a:r>
              <a:rPr lang="en-US" sz="1400" b="1" dirty="0">
                <a:sym typeface="Wingdings" panose="05000000000000000000" pitchFamily="2" charset="2"/>
              </a:rPr>
              <a:t>Lifetime</a:t>
            </a:r>
            <a:r>
              <a:rPr lang="en-US" sz="1400" dirty="0">
                <a:sym typeface="Wingdings" panose="05000000000000000000" pitchFamily="2" charset="2"/>
              </a:rPr>
              <a:t> ----------- Till the </a:t>
            </a:r>
            <a:r>
              <a:rPr lang="en-US" sz="1400" b="1" u="sng" dirty="0">
                <a:sym typeface="Wingdings" panose="05000000000000000000" pitchFamily="2" charset="2"/>
              </a:rPr>
              <a:t>END</a:t>
            </a:r>
            <a:r>
              <a:rPr lang="en-US" sz="1400" dirty="0">
                <a:sym typeface="Wingdings" panose="05000000000000000000" pitchFamily="2" charset="2"/>
              </a:rPr>
              <a:t> of the program</a:t>
            </a:r>
          </a:p>
          <a:p>
            <a:endParaRPr lang="en-US" sz="1400" dirty="0">
              <a:sym typeface="Wingdings" panose="05000000000000000000" pitchFamily="2" charset="2"/>
            </a:endParaRPr>
          </a:p>
          <a:p>
            <a:r>
              <a:rPr lang="en-US" sz="1400" dirty="0">
                <a:sym typeface="Wingdings" panose="05000000000000000000" pitchFamily="2" charset="2"/>
              </a:rPr>
              <a:t>Unlike auto and register, </a:t>
            </a:r>
            <a:r>
              <a:rPr lang="en-US" sz="1400" b="1" u="sng" dirty="0">
                <a:sym typeface="Wingdings" panose="05000000000000000000" pitchFamily="2" charset="2"/>
              </a:rPr>
              <a:t>static supports global declaration.</a:t>
            </a:r>
          </a:p>
          <a:p>
            <a:pPr algn="l"/>
            <a:endParaRPr lang="en-IN" sz="1800" b="0" i="0" u="none" strike="noStrike" baseline="0" dirty="0">
              <a:solidFill>
                <a:srgbClr val="000000"/>
              </a:solidFill>
              <a:latin typeface="Times New Roman" panose="02020603050405020304" pitchFamily="18" charset="0"/>
            </a:endParaRPr>
          </a:p>
        </p:txBody>
      </p:sp>
      <p:cxnSp>
        <p:nvCxnSpPr>
          <p:cNvPr id="7" name="Straight Connector 6">
            <a:extLst>
              <a:ext uri="{FF2B5EF4-FFF2-40B4-BE49-F238E27FC236}">
                <a16:creationId xmlns:a16="http://schemas.microsoft.com/office/drawing/2014/main" id="{510EC3A0-389E-8C70-21CE-0032FB9AE090}"/>
              </a:ext>
            </a:extLst>
          </p:cNvPr>
          <p:cNvCxnSpPr/>
          <p:nvPr/>
        </p:nvCxnSpPr>
        <p:spPr>
          <a:xfrm>
            <a:off x="5297864" y="1055100"/>
            <a:ext cx="0" cy="5015762"/>
          </a:xfrm>
          <a:prstGeom prst="line">
            <a:avLst/>
          </a:prstGeom>
        </p:spPr>
        <p:style>
          <a:lnRef idx="3">
            <a:schemeClr val="accent2"/>
          </a:lnRef>
          <a:fillRef idx="0">
            <a:schemeClr val="accent2"/>
          </a:fillRef>
          <a:effectRef idx="2">
            <a:schemeClr val="accent2"/>
          </a:effectRef>
          <a:fontRef idx="minor">
            <a:schemeClr val="tx1"/>
          </a:fontRef>
        </p:style>
      </p:cxnSp>
      <p:sp>
        <p:nvSpPr>
          <p:cNvPr id="8" name="TextBox 7">
            <a:extLst>
              <a:ext uri="{FF2B5EF4-FFF2-40B4-BE49-F238E27FC236}">
                <a16:creationId xmlns:a16="http://schemas.microsoft.com/office/drawing/2014/main" id="{A57E9D0E-0B71-FE2D-CA44-A9E63C3288C9}"/>
              </a:ext>
            </a:extLst>
          </p:cNvPr>
          <p:cNvSpPr txBox="1"/>
          <p:nvPr/>
        </p:nvSpPr>
        <p:spPr>
          <a:xfrm>
            <a:off x="5619422" y="1138874"/>
            <a:ext cx="5541914" cy="4678204"/>
          </a:xfrm>
          <a:prstGeom prst="rect">
            <a:avLst/>
          </a:prstGeom>
          <a:noFill/>
        </p:spPr>
        <p:txBody>
          <a:bodyPr wrap="square" rtlCol="0">
            <a:spAutoFit/>
          </a:bodyPr>
          <a:lstStyle/>
          <a:p>
            <a:r>
              <a:rPr lang="en-US" dirty="0">
                <a:sym typeface="Wingdings" panose="05000000000000000000" pitchFamily="2" charset="2"/>
              </a:rPr>
              <a:t>EXAMPLE: </a:t>
            </a:r>
          </a:p>
          <a:p>
            <a:r>
              <a:rPr lang="en-US" sz="1400" dirty="0">
                <a:sym typeface="Wingdings" panose="05000000000000000000" pitchFamily="2" charset="2"/>
              </a:rPr>
              <a:t>//STATIC STORAGE CLASS</a:t>
            </a:r>
          </a:p>
          <a:p>
            <a:r>
              <a:rPr lang="en-US" sz="1400" dirty="0">
                <a:sym typeface="Wingdings" panose="05000000000000000000" pitchFamily="2" charset="2"/>
              </a:rPr>
              <a:t>#include&lt;stdio.h&gt;</a:t>
            </a:r>
          </a:p>
          <a:p>
            <a:r>
              <a:rPr lang="en-US" sz="1400" dirty="0">
                <a:sym typeface="Wingdings" panose="05000000000000000000" pitchFamily="2" charset="2"/>
              </a:rPr>
              <a:t>//void disp(void);</a:t>
            </a:r>
          </a:p>
          <a:p>
            <a:r>
              <a:rPr lang="en-US" sz="1400" dirty="0">
                <a:sym typeface="Wingdings" panose="05000000000000000000" pitchFamily="2" charset="2"/>
              </a:rPr>
              <a:t>void main()</a:t>
            </a:r>
          </a:p>
          <a:p>
            <a:r>
              <a:rPr lang="en-US" sz="1400" dirty="0">
                <a:sym typeface="Wingdings" panose="05000000000000000000" pitchFamily="2" charset="2"/>
              </a:rPr>
              <a:t>{</a:t>
            </a:r>
          </a:p>
          <a:p>
            <a:r>
              <a:rPr lang="en-US" sz="1400" dirty="0">
                <a:sym typeface="Wingdings" panose="05000000000000000000" pitchFamily="2" charset="2"/>
              </a:rPr>
              <a:t>	disp();</a:t>
            </a:r>
          </a:p>
          <a:p>
            <a:r>
              <a:rPr lang="en-US" sz="1400" dirty="0">
                <a:sym typeface="Wingdings" panose="05000000000000000000" pitchFamily="2" charset="2"/>
              </a:rPr>
              <a:t>	disp();</a:t>
            </a:r>
          </a:p>
          <a:p>
            <a:r>
              <a:rPr lang="en-US" sz="1400" dirty="0">
                <a:sym typeface="Wingdings" panose="05000000000000000000" pitchFamily="2" charset="2"/>
              </a:rPr>
              <a:t>}</a:t>
            </a:r>
          </a:p>
          <a:p>
            <a:r>
              <a:rPr lang="en-US" sz="1400" dirty="0">
                <a:sym typeface="Wingdings" panose="05000000000000000000" pitchFamily="2" charset="2"/>
              </a:rPr>
              <a:t>void disp()</a:t>
            </a:r>
          </a:p>
          <a:p>
            <a:r>
              <a:rPr lang="en-US" sz="1400" dirty="0">
                <a:sym typeface="Wingdings" panose="05000000000000000000" pitchFamily="2" charset="2"/>
              </a:rPr>
              <a:t>{</a:t>
            </a:r>
          </a:p>
          <a:p>
            <a:r>
              <a:rPr lang="en-US" sz="1400" dirty="0">
                <a:sym typeface="Wingdings" panose="05000000000000000000" pitchFamily="2" charset="2"/>
              </a:rPr>
              <a:t>	static int x;</a:t>
            </a:r>
          </a:p>
          <a:p>
            <a:r>
              <a:rPr lang="en-US" sz="1400" dirty="0">
                <a:sym typeface="Wingdings" panose="05000000000000000000" pitchFamily="2" charset="2"/>
              </a:rPr>
              <a:t>	x=x+=10;</a:t>
            </a:r>
          </a:p>
          <a:p>
            <a:r>
              <a:rPr lang="en-US" sz="1400" dirty="0">
                <a:sym typeface="Wingdings" panose="05000000000000000000" pitchFamily="2" charset="2"/>
              </a:rPr>
              <a:t>	printf("x=%d\n", x);</a:t>
            </a:r>
          </a:p>
          <a:p>
            <a:r>
              <a:rPr lang="en-US" sz="1400" dirty="0">
                <a:sym typeface="Wingdings" panose="05000000000000000000" pitchFamily="2" charset="2"/>
              </a:rPr>
              <a:t>}</a:t>
            </a:r>
          </a:p>
          <a:p>
            <a:endParaRPr lang="en-US" sz="1400" dirty="0">
              <a:sym typeface="Wingdings" panose="05000000000000000000" pitchFamily="2" charset="2"/>
            </a:endParaRPr>
          </a:p>
          <a:p>
            <a:r>
              <a:rPr lang="en-US" sz="1400" b="1" u="sng" dirty="0">
                <a:sym typeface="Wingdings" panose="05000000000000000000" pitchFamily="2" charset="2"/>
              </a:rPr>
              <a:t>OUTPUT:</a:t>
            </a:r>
          </a:p>
          <a:p>
            <a:r>
              <a:rPr lang="en-US" sz="1400" dirty="0">
                <a:sym typeface="Wingdings" panose="05000000000000000000" pitchFamily="2" charset="2"/>
              </a:rPr>
              <a:t>/</a:t>
            </a:r>
            <a:r>
              <a:rPr lang="en-US" sz="1400" dirty="0" err="1">
                <a:sym typeface="Wingdings" panose="05000000000000000000" pitchFamily="2" charset="2"/>
              </a:rPr>
              <a:t>tmp</a:t>
            </a:r>
            <a:r>
              <a:rPr lang="en-US" sz="1400" dirty="0">
                <a:sym typeface="Wingdings" panose="05000000000000000000" pitchFamily="2" charset="2"/>
              </a:rPr>
              <a:t>/zEqfU3M26d/</a:t>
            </a:r>
            <a:r>
              <a:rPr lang="en-US" sz="1400" dirty="0" err="1">
                <a:sym typeface="Wingdings" panose="05000000000000000000" pitchFamily="2" charset="2"/>
              </a:rPr>
              <a:t>main.c</a:t>
            </a:r>
            <a:r>
              <a:rPr lang="en-US" sz="1400" dirty="0">
                <a:sym typeface="Wingdings" panose="05000000000000000000" pitchFamily="2" charset="2"/>
              </a:rPr>
              <a:t>: In function 'main':/</a:t>
            </a:r>
            <a:r>
              <a:rPr lang="en-US" sz="1400" dirty="0" err="1">
                <a:sym typeface="Wingdings" panose="05000000000000000000" pitchFamily="2" charset="2"/>
              </a:rPr>
              <a:t>tmp</a:t>
            </a:r>
            <a:r>
              <a:rPr lang="en-US" sz="1400" dirty="0">
                <a:sym typeface="Wingdings" panose="05000000000000000000" pitchFamily="2" charset="2"/>
              </a:rPr>
              <a:t>/zEqfU3M26d/</a:t>
            </a:r>
            <a:r>
              <a:rPr lang="en-US" sz="1400" b="1" u="sng" dirty="0">
                <a:sym typeface="Wingdings" panose="05000000000000000000" pitchFamily="2" charset="2"/>
              </a:rPr>
              <a:t>main.c:6:9: error: implicit declaration of </a:t>
            </a:r>
            <a:r>
              <a:rPr lang="en-US" sz="1400" dirty="0">
                <a:sym typeface="Wingdings" panose="05000000000000000000" pitchFamily="2" charset="2"/>
              </a:rPr>
              <a:t>function '</a:t>
            </a:r>
            <a:r>
              <a:rPr lang="en-US" sz="1400" dirty="0" err="1">
                <a:sym typeface="Wingdings" panose="05000000000000000000" pitchFamily="2" charset="2"/>
              </a:rPr>
              <a:t>disp</a:t>
            </a:r>
            <a:r>
              <a:rPr lang="en-US" sz="1400" dirty="0">
                <a:sym typeface="Wingdings" panose="05000000000000000000" pitchFamily="2" charset="2"/>
              </a:rPr>
              <a:t>' [-</a:t>
            </a:r>
            <a:r>
              <a:rPr lang="en-US" sz="1400" dirty="0" err="1">
                <a:sym typeface="Wingdings" panose="05000000000000000000" pitchFamily="2" charset="2"/>
              </a:rPr>
              <a:t>Wimplicit</a:t>
            </a:r>
            <a:r>
              <a:rPr lang="en-US" sz="1400" dirty="0">
                <a:sym typeface="Wingdings" panose="05000000000000000000" pitchFamily="2" charset="2"/>
              </a:rPr>
              <a:t>-function-declaration]    </a:t>
            </a:r>
          </a:p>
          <a:p>
            <a:r>
              <a:rPr lang="en-US" sz="1400" dirty="0">
                <a:sym typeface="Wingdings" panose="05000000000000000000" pitchFamily="2" charset="2"/>
              </a:rPr>
              <a:t>6 |         disp();</a:t>
            </a:r>
            <a:endParaRPr lang="en-IN" sz="1400" dirty="0"/>
          </a:p>
        </p:txBody>
      </p:sp>
      <p:sp>
        <p:nvSpPr>
          <p:cNvPr id="10" name="Footer Placeholder 9">
            <a:extLst>
              <a:ext uri="{FF2B5EF4-FFF2-40B4-BE49-F238E27FC236}">
                <a16:creationId xmlns:a16="http://schemas.microsoft.com/office/drawing/2014/main" id="{BEE253F7-B78F-2229-3A3E-413B3E2D6600}"/>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34428869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124A62B8-F941-DA40-E78E-A8E536F995BE}"/>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A43D0D45-77CD-C927-9557-F94E93BAFD16}"/>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7808F963-19B3-6586-B005-27D5DF81EC57}"/>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2DFE5198-839E-D8CB-1D37-4D1E652EFDB1}"/>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4B471277-12F7-1165-2CA0-1526B16776BC}"/>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8696C21C-4E2B-B177-C233-02C32D6B800C}"/>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ACA8B77C-12ED-4F16-1354-127A3762DFA5}"/>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DDF38B92-B2D1-6117-6DBC-E0900834EF6E}"/>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0BE71405-92D4-41DA-FBDA-F2B24697D93F}"/>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44B2C442-3984-E0F9-B66D-CDE5C398D983}"/>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E7861BFE-DF34-1CA6-3273-62904A8877A3}"/>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782B7A35-C276-9A26-2C4F-8ABF1E87DFBD}"/>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71112756-619F-2079-CEE4-F75CB7B57C54}"/>
              </a:ext>
            </a:extLst>
          </p:cNvPr>
          <p:cNvSpPr txBox="1"/>
          <p:nvPr/>
        </p:nvSpPr>
        <p:spPr>
          <a:xfrm>
            <a:off x="811764" y="1181174"/>
            <a:ext cx="4570942" cy="923330"/>
          </a:xfrm>
          <a:prstGeom prst="rect">
            <a:avLst/>
          </a:prstGeom>
          <a:noFill/>
        </p:spPr>
        <p:txBody>
          <a:bodyPr wrap="square">
            <a:spAutoFit/>
          </a:bodyPr>
          <a:lstStyle/>
          <a:p>
            <a:pPr algn="l"/>
            <a:r>
              <a:rPr lang="en-IN" sz="1800" b="1" i="0" u="none" strike="noStrike" baseline="0" dirty="0">
                <a:solidFill>
                  <a:srgbClr val="FF00FF"/>
                </a:solidFill>
                <a:latin typeface="Futura-Bold"/>
              </a:rPr>
              <a:t>Static Storage Class:</a:t>
            </a:r>
          </a:p>
          <a:p>
            <a:pPr algn="l"/>
            <a:endParaRPr lang="en-IN" b="1" dirty="0">
              <a:solidFill>
                <a:srgbClr val="FF00FF"/>
              </a:solidFill>
              <a:latin typeface="Futura-Bold"/>
            </a:endParaRPr>
          </a:p>
          <a:p>
            <a:pPr algn="l"/>
            <a:endParaRPr lang="en-IN" sz="1800" b="0" i="0" u="none" strike="noStrike" baseline="0" dirty="0">
              <a:solidFill>
                <a:srgbClr val="000000"/>
              </a:solidFill>
              <a:latin typeface="Times New Roman" panose="02020603050405020304" pitchFamily="18" charset="0"/>
            </a:endParaRPr>
          </a:p>
        </p:txBody>
      </p:sp>
      <p:cxnSp>
        <p:nvCxnSpPr>
          <p:cNvPr id="7" name="Straight Connector 6">
            <a:extLst>
              <a:ext uri="{FF2B5EF4-FFF2-40B4-BE49-F238E27FC236}">
                <a16:creationId xmlns:a16="http://schemas.microsoft.com/office/drawing/2014/main" id="{D303E68E-7B93-A579-EC3A-33CEA24D9BDC}"/>
              </a:ext>
            </a:extLst>
          </p:cNvPr>
          <p:cNvCxnSpPr/>
          <p:nvPr/>
        </p:nvCxnSpPr>
        <p:spPr>
          <a:xfrm>
            <a:off x="5297864" y="1055100"/>
            <a:ext cx="0" cy="5015762"/>
          </a:xfrm>
          <a:prstGeom prst="line">
            <a:avLst/>
          </a:prstGeom>
        </p:spPr>
        <p:style>
          <a:lnRef idx="3">
            <a:schemeClr val="accent2"/>
          </a:lnRef>
          <a:fillRef idx="0">
            <a:schemeClr val="accent2"/>
          </a:fillRef>
          <a:effectRef idx="2">
            <a:schemeClr val="accent2"/>
          </a:effectRef>
          <a:fontRef idx="minor">
            <a:schemeClr val="tx1"/>
          </a:fontRef>
        </p:style>
      </p:cxnSp>
      <p:sp>
        <p:nvSpPr>
          <p:cNvPr id="2" name="TextBox 1">
            <a:extLst>
              <a:ext uri="{FF2B5EF4-FFF2-40B4-BE49-F238E27FC236}">
                <a16:creationId xmlns:a16="http://schemas.microsoft.com/office/drawing/2014/main" id="{806AF086-57AE-8569-5E6D-D09A87896B77}"/>
              </a:ext>
            </a:extLst>
          </p:cNvPr>
          <p:cNvSpPr txBox="1"/>
          <p:nvPr/>
        </p:nvSpPr>
        <p:spPr>
          <a:xfrm>
            <a:off x="795239" y="1546547"/>
            <a:ext cx="4181066" cy="4524315"/>
          </a:xfrm>
          <a:prstGeom prst="rect">
            <a:avLst/>
          </a:prstGeom>
          <a:noFill/>
        </p:spPr>
        <p:txBody>
          <a:bodyPr wrap="square" rtlCol="0">
            <a:spAutoFit/>
          </a:bodyPr>
          <a:lstStyle/>
          <a:p>
            <a:r>
              <a:rPr lang="en-US" dirty="0">
                <a:sym typeface="Wingdings" panose="05000000000000000000" pitchFamily="2" charset="2"/>
              </a:rPr>
              <a:t>EXAMPLE: </a:t>
            </a:r>
          </a:p>
          <a:p>
            <a:endParaRPr lang="en-US" dirty="0">
              <a:sym typeface="Wingdings" panose="05000000000000000000" pitchFamily="2" charset="2"/>
            </a:endParaRPr>
          </a:p>
          <a:p>
            <a:r>
              <a:rPr lang="en-US" sz="1400" dirty="0">
                <a:sym typeface="Wingdings" panose="05000000000000000000" pitchFamily="2" charset="2"/>
              </a:rPr>
              <a:t>//STATIC STORAGE CLASS</a:t>
            </a:r>
          </a:p>
          <a:p>
            <a:r>
              <a:rPr lang="en-US" sz="1400" dirty="0">
                <a:sym typeface="Wingdings" panose="05000000000000000000" pitchFamily="2" charset="2"/>
              </a:rPr>
              <a:t>#include&lt;stdio.h&gt;</a:t>
            </a:r>
          </a:p>
          <a:p>
            <a:r>
              <a:rPr lang="en-US" sz="1400" dirty="0">
                <a:sym typeface="Wingdings" panose="05000000000000000000" pitchFamily="2" charset="2"/>
              </a:rPr>
              <a:t>void disp(void);</a:t>
            </a:r>
          </a:p>
          <a:p>
            <a:r>
              <a:rPr lang="en-US" sz="1400" dirty="0">
                <a:sym typeface="Wingdings" panose="05000000000000000000" pitchFamily="2" charset="2"/>
              </a:rPr>
              <a:t>void main()</a:t>
            </a:r>
          </a:p>
          <a:p>
            <a:r>
              <a:rPr lang="en-US" sz="1400" dirty="0">
                <a:sym typeface="Wingdings" panose="05000000000000000000" pitchFamily="2" charset="2"/>
              </a:rPr>
              <a:t>{</a:t>
            </a:r>
          </a:p>
          <a:p>
            <a:r>
              <a:rPr lang="en-US" sz="1400" dirty="0">
                <a:sym typeface="Wingdings" panose="05000000000000000000" pitchFamily="2" charset="2"/>
              </a:rPr>
              <a:t>	disp();</a:t>
            </a:r>
          </a:p>
          <a:p>
            <a:r>
              <a:rPr lang="en-US" sz="1400" dirty="0">
                <a:sym typeface="Wingdings" panose="05000000000000000000" pitchFamily="2" charset="2"/>
              </a:rPr>
              <a:t>	disp();</a:t>
            </a:r>
          </a:p>
          <a:p>
            <a:r>
              <a:rPr lang="en-US" sz="1400" dirty="0">
                <a:sym typeface="Wingdings" panose="05000000000000000000" pitchFamily="2" charset="2"/>
              </a:rPr>
              <a:t>}</a:t>
            </a:r>
          </a:p>
          <a:p>
            <a:r>
              <a:rPr lang="en-US" sz="1400" dirty="0">
                <a:sym typeface="Wingdings" panose="05000000000000000000" pitchFamily="2" charset="2"/>
              </a:rPr>
              <a:t>void disp()</a:t>
            </a:r>
          </a:p>
          <a:p>
            <a:r>
              <a:rPr lang="en-US" sz="1400" dirty="0">
                <a:sym typeface="Wingdings" panose="05000000000000000000" pitchFamily="2" charset="2"/>
              </a:rPr>
              <a:t>{</a:t>
            </a:r>
          </a:p>
          <a:p>
            <a:r>
              <a:rPr lang="en-US" sz="1400" dirty="0">
                <a:sym typeface="Wingdings" panose="05000000000000000000" pitchFamily="2" charset="2"/>
              </a:rPr>
              <a:t>	static int x;  --------------- Default x is 0.</a:t>
            </a:r>
          </a:p>
          <a:p>
            <a:r>
              <a:rPr lang="en-US" sz="1400" dirty="0">
                <a:sym typeface="Wingdings" panose="05000000000000000000" pitchFamily="2" charset="2"/>
              </a:rPr>
              <a:t>	x=x+=10;</a:t>
            </a:r>
          </a:p>
          <a:p>
            <a:r>
              <a:rPr lang="en-US" sz="1400" dirty="0">
                <a:sym typeface="Wingdings" panose="05000000000000000000" pitchFamily="2" charset="2"/>
              </a:rPr>
              <a:t>	printf("x=%d\n", x);</a:t>
            </a:r>
          </a:p>
          <a:p>
            <a:r>
              <a:rPr lang="en-US" sz="1400" dirty="0">
                <a:sym typeface="Wingdings" panose="05000000000000000000" pitchFamily="2" charset="2"/>
              </a:rPr>
              <a:t>}</a:t>
            </a:r>
          </a:p>
          <a:p>
            <a:endParaRPr lang="en-US" sz="1400" dirty="0">
              <a:sym typeface="Wingdings" panose="05000000000000000000" pitchFamily="2" charset="2"/>
            </a:endParaRPr>
          </a:p>
          <a:p>
            <a:r>
              <a:rPr lang="en-US" sz="1400" b="1" u="sng" dirty="0">
                <a:sym typeface="Wingdings" panose="05000000000000000000" pitchFamily="2" charset="2"/>
              </a:rPr>
              <a:t>OUTPUT:</a:t>
            </a:r>
          </a:p>
          <a:p>
            <a:r>
              <a:rPr lang="en-US" sz="1400" dirty="0">
                <a:sym typeface="Wingdings" panose="05000000000000000000" pitchFamily="2" charset="2"/>
              </a:rPr>
              <a:t>x=10</a:t>
            </a:r>
          </a:p>
          <a:p>
            <a:r>
              <a:rPr lang="en-US" sz="1400" dirty="0">
                <a:sym typeface="Wingdings" panose="05000000000000000000" pitchFamily="2" charset="2"/>
              </a:rPr>
              <a:t>x=20</a:t>
            </a:r>
            <a:endParaRPr lang="en-IN" sz="1400" dirty="0"/>
          </a:p>
        </p:txBody>
      </p:sp>
      <p:sp>
        <p:nvSpPr>
          <p:cNvPr id="9" name="TextBox 8">
            <a:extLst>
              <a:ext uri="{FF2B5EF4-FFF2-40B4-BE49-F238E27FC236}">
                <a16:creationId xmlns:a16="http://schemas.microsoft.com/office/drawing/2014/main" id="{D108F135-C140-D165-894F-DA4419B56852}"/>
              </a:ext>
            </a:extLst>
          </p:cNvPr>
          <p:cNvSpPr txBox="1"/>
          <p:nvPr/>
        </p:nvSpPr>
        <p:spPr>
          <a:xfrm>
            <a:off x="5619424" y="1273507"/>
            <a:ext cx="5937838" cy="4031873"/>
          </a:xfrm>
          <a:prstGeom prst="rect">
            <a:avLst/>
          </a:prstGeom>
          <a:noFill/>
        </p:spPr>
        <p:txBody>
          <a:bodyPr wrap="square" rtlCol="0">
            <a:spAutoFit/>
          </a:bodyPr>
          <a:lstStyle/>
          <a:p>
            <a:r>
              <a:rPr lang="en-US" sz="1600" dirty="0"/>
              <a:t>When the first disp() is executed, the control jumps to disp(). Initially, </a:t>
            </a:r>
          </a:p>
          <a:p>
            <a:pPr marL="342900" indent="-342900">
              <a:buFont typeface="+mj-lt"/>
              <a:buAutoNum type="arabicPeriod"/>
            </a:pPr>
            <a:r>
              <a:rPr lang="en-US" sz="1600" dirty="0"/>
              <a:t>static int x is zero i.e. </a:t>
            </a:r>
            <a:r>
              <a:rPr lang="en-US" sz="1600" b="1" u="sng" dirty="0"/>
              <a:t>static int x=0; </a:t>
            </a:r>
          </a:p>
          <a:p>
            <a:pPr marL="342900" indent="-342900">
              <a:buFont typeface="+mj-lt"/>
              <a:buAutoNum type="arabicPeriod"/>
            </a:pPr>
            <a:r>
              <a:rPr lang="en-US" sz="1600" dirty="0"/>
              <a:t>Then x is added by 10 i.e. </a:t>
            </a:r>
            <a:r>
              <a:rPr lang="en-US" sz="1600" b="1" u="sng" dirty="0"/>
              <a:t>x=0+10;</a:t>
            </a:r>
          </a:p>
          <a:p>
            <a:pPr marL="342900" indent="-342900">
              <a:buFont typeface="+mj-lt"/>
              <a:buAutoNum type="arabicPeriod"/>
            </a:pPr>
            <a:r>
              <a:rPr lang="en-US" sz="1600" dirty="0"/>
              <a:t>Now output of x is 10 i.e. </a:t>
            </a:r>
            <a:r>
              <a:rPr lang="en-US" sz="1600" b="1" u="sng" dirty="0"/>
              <a:t>x=10;</a:t>
            </a:r>
          </a:p>
          <a:p>
            <a:pPr marL="342900" indent="-342900">
              <a:buFont typeface="+mj-lt"/>
              <a:buAutoNum type="arabicPeriod"/>
            </a:pPr>
            <a:endParaRPr lang="en-US" sz="1600" b="1" u="sng" dirty="0"/>
          </a:p>
          <a:p>
            <a:r>
              <a:rPr lang="en-US" sz="1600" dirty="0"/>
              <a:t>When the second disp() is executed, the control jumps to disp(). Now</a:t>
            </a:r>
          </a:p>
          <a:p>
            <a:r>
              <a:rPr lang="en-US" sz="1600" dirty="0"/>
              <a:t> </a:t>
            </a:r>
          </a:p>
          <a:p>
            <a:pPr marL="342900" indent="-342900">
              <a:buFont typeface="+mj-lt"/>
              <a:buAutoNum type="arabicPeriod"/>
            </a:pPr>
            <a:r>
              <a:rPr lang="en-US" sz="1600" dirty="0"/>
              <a:t>Static int x will be 10 i.e. </a:t>
            </a:r>
            <a:r>
              <a:rPr lang="en-US" sz="1600" b="1" u="sng" dirty="0"/>
              <a:t>static int x=10;</a:t>
            </a:r>
          </a:p>
          <a:p>
            <a:r>
              <a:rPr lang="en-US" sz="1600" dirty="0"/>
              <a:t>        x retains its previous value. Now the default value is not 0.</a:t>
            </a:r>
          </a:p>
          <a:p>
            <a:endParaRPr lang="en-US" sz="1600" dirty="0"/>
          </a:p>
          <a:p>
            <a:r>
              <a:rPr lang="en-IN" sz="1600" b="1" dirty="0"/>
              <a:t>Because </a:t>
            </a:r>
            <a:r>
              <a:rPr lang="en-US" sz="1600" b="1" dirty="0">
                <a:sym typeface="Wingdings" panose="05000000000000000000" pitchFamily="2" charset="2"/>
              </a:rPr>
              <a:t>lifetime</a:t>
            </a:r>
            <a:r>
              <a:rPr lang="en-US" sz="1600" dirty="0">
                <a:sym typeface="Wingdings" panose="05000000000000000000" pitchFamily="2" charset="2"/>
              </a:rPr>
              <a:t> ----------- Till the </a:t>
            </a:r>
            <a:r>
              <a:rPr lang="en-US" sz="1600" b="1" u="sng" dirty="0">
                <a:sym typeface="Wingdings" panose="05000000000000000000" pitchFamily="2" charset="2"/>
              </a:rPr>
              <a:t>END</a:t>
            </a:r>
            <a:r>
              <a:rPr lang="en-US" sz="1600" dirty="0">
                <a:sym typeface="Wingdings" panose="05000000000000000000" pitchFamily="2" charset="2"/>
              </a:rPr>
              <a:t> of the program</a:t>
            </a:r>
          </a:p>
          <a:p>
            <a:endParaRPr lang="en-US" sz="1600" dirty="0"/>
          </a:p>
          <a:p>
            <a:r>
              <a:rPr lang="en-US" sz="1600" dirty="0"/>
              <a:t>2.  Then x is added by 10 i.e. </a:t>
            </a:r>
            <a:r>
              <a:rPr lang="en-US" sz="1600" b="1" u="sng" dirty="0"/>
              <a:t>x=10+10;</a:t>
            </a:r>
          </a:p>
          <a:p>
            <a:r>
              <a:rPr lang="en-US" sz="1600" dirty="0"/>
              <a:t>3.  Now output of x is 10 i.e. </a:t>
            </a:r>
            <a:r>
              <a:rPr lang="en-US" sz="1600" b="1" u="sng" dirty="0"/>
              <a:t>x=20;</a:t>
            </a:r>
          </a:p>
          <a:p>
            <a:endParaRPr lang="en-IN" sz="1600" b="1" u="sng" dirty="0"/>
          </a:p>
          <a:p>
            <a:r>
              <a:rPr lang="en-IN" sz="1600" b="1" u="sng" dirty="0"/>
              <a:t>NOTE: Only one-time Static variable is initialized</a:t>
            </a:r>
          </a:p>
        </p:txBody>
      </p:sp>
      <p:sp>
        <p:nvSpPr>
          <p:cNvPr id="11" name="Footer Placeholder 10">
            <a:extLst>
              <a:ext uri="{FF2B5EF4-FFF2-40B4-BE49-F238E27FC236}">
                <a16:creationId xmlns:a16="http://schemas.microsoft.com/office/drawing/2014/main" id="{E8F0F804-7F46-9943-4247-BF5CC15B39EA}"/>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2854053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B298EB6F-1891-21F9-CEC4-B472152103B7}"/>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BBD37466-6F26-54A2-6174-9FCD44A409AE}"/>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25CE586D-25B2-16E1-CB49-F3C508821003}"/>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A8C2A08A-6444-6C59-5A32-1B4DE65A3A3A}"/>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B8C017BE-A2E2-2F5A-83DD-5AE5CA640792}"/>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A5F973D4-BA3F-DF68-0F21-F2C9B09839FD}"/>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8264EB99-DBA8-323B-8DF2-5FAB3940CE01}"/>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EAFC5D16-24C0-EAE5-ED20-1ADBB48D1101}"/>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C3129076-5C5F-6BA4-B534-85ADBD06BBD7}"/>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2E3D74D9-DCD9-DAED-ECA0-1B0A111B65EF}"/>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67652BFE-2B62-8789-8289-92EE73423873}"/>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1EF859A2-197D-5246-3883-3FCF2E1E2234}"/>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AF351A99-01B3-15D4-DC87-50C683824E0D}"/>
              </a:ext>
            </a:extLst>
          </p:cNvPr>
          <p:cNvSpPr txBox="1"/>
          <p:nvPr/>
        </p:nvSpPr>
        <p:spPr>
          <a:xfrm>
            <a:off x="811764" y="1181174"/>
            <a:ext cx="4570942" cy="923330"/>
          </a:xfrm>
          <a:prstGeom prst="rect">
            <a:avLst/>
          </a:prstGeom>
          <a:noFill/>
        </p:spPr>
        <p:txBody>
          <a:bodyPr wrap="square">
            <a:spAutoFit/>
          </a:bodyPr>
          <a:lstStyle/>
          <a:p>
            <a:pPr algn="l"/>
            <a:r>
              <a:rPr lang="en-IN" sz="1800" b="1" i="0" u="none" strike="noStrike" baseline="0" dirty="0">
                <a:solidFill>
                  <a:srgbClr val="FF00FF"/>
                </a:solidFill>
                <a:latin typeface="Futura-Bold"/>
              </a:rPr>
              <a:t>Static Storage Class:</a:t>
            </a:r>
          </a:p>
          <a:p>
            <a:pPr algn="l"/>
            <a:endParaRPr lang="en-IN" b="1" dirty="0">
              <a:solidFill>
                <a:srgbClr val="FF00FF"/>
              </a:solidFill>
              <a:latin typeface="Futura-Bold"/>
            </a:endParaRPr>
          </a:p>
          <a:p>
            <a:pPr algn="l"/>
            <a:endParaRPr lang="en-IN" sz="1800" b="0" i="0" u="none" strike="noStrike" baseline="0" dirty="0">
              <a:solidFill>
                <a:srgbClr val="000000"/>
              </a:solidFill>
              <a:latin typeface="Times New Roman" panose="02020603050405020304" pitchFamily="18" charset="0"/>
            </a:endParaRPr>
          </a:p>
        </p:txBody>
      </p:sp>
      <p:cxnSp>
        <p:nvCxnSpPr>
          <p:cNvPr id="7" name="Straight Connector 6">
            <a:extLst>
              <a:ext uri="{FF2B5EF4-FFF2-40B4-BE49-F238E27FC236}">
                <a16:creationId xmlns:a16="http://schemas.microsoft.com/office/drawing/2014/main" id="{430B3063-0662-9850-34DB-D6FD990C8ADA}"/>
              </a:ext>
            </a:extLst>
          </p:cNvPr>
          <p:cNvCxnSpPr/>
          <p:nvPr/>
        </p:nvCxnSpPr>
        <p:spPr>
          <a:xfrm>
            <a:off x="5297864" y="1055100"/>
            <a:ext cx="0" cy="5015762"/>
          </a:xfrm>
          <a:prstGeom prst="line">
            <a:avLst/>
          </a:prstGeom>
        </p:spPr>
        <p:style>
          <a:lnRef idx="3">
            <a:schemeClr val="accent2"/>
          </a:lnRef>
          <a:fillRef idx="0">
            <a:schemeClr val="accent2"/>
          </a:fillRef>
          <a:effectRef idx="2">
            <a:schemeClr val="accent2"/>
          </a:effectRef>
          <a:fontRef idx="minor">
            <a:schemeClr val="tx1"/>
          </a:fontRef>
        </p:style>
      </p:cxnSp>
      <p:sp>
        <p:nvSpPr>
          <p:cNvPr id="2" name="TextBox 1">
            <a:extLst>
              <a:ext uri="{FF2B5EF4-FFF2-40B4-BE49-F238E27FC236}">
                <a16:creationId xmlns:a16="http://schemas.microsoft.com/office/drawing/2014/main" id="{FBB92AA7-47EE-A0BC-2C43-C442B2F00675}"/>
              </a:ext>
            </a:extLst>
          </p:cNvPr>
          <p:cNvSpPr txBox="1"/>
          <p:nvPr/>
        </p:nvSpPr>
        <p:spPr>
          <a:xfrm>
            <a:off x="795239" y="1546547"/>
            <a:ext cx="4181066" cy="4524315"/>
          </a:xfrm>
          <a:prstGeom prst="rect">
            <a:avLst/>
          </a:prstGeom>
          <a:noFill/>
        </p:spPr>
        <p:txBody>
          <a:bodyPr wrap="square" rtlCol="0">
            <a:spAutoFit/>
          </a:bodyPr>
          <a:lstStyle/>
          <a:p>
            <a:r>
              <a:rPr lang="en-US" dirty="0">
                <a:sym typeface="Wingdings" panose="05000000000000000000" pitchFamily="2" charset="2"/>
              </a:rPr>
              <a:t>EXAMPLE: </a:t>
            </a:r>
          </a:p>
          <a:p>
            <a:endParaRPr lang="en-US" dirty="0">
              <a:sym typeface="Wingdings" panose="05000000000000000000" pitchFamily="2" charset="2"/>
            </a:endParaRPr>
          </a:p>
          <a:p>
            <a:r>
              <a:rPr lang="en-US" sz="1400" dirty="0">
                <a:sym typeface="Wingdings" panose="05000000000000000000" pitchFamily="2" charset="2"/>
              </a:rPr>
              <a:t>//STATIC STORAGE CLASS</a:t>
            </a:r>
          </a:p>
          <a:p>
            <a:r>
              <a:rPr lang="en-US" sz="1400" dirty="0">
                <a:sym typeface="Wingdings" panose="05000000000000000000" pitchFamily="2" charset="2"/>
              </a:rPr>
              <a:t>#include&lt;stdio.h&gt;</a:t>
            </a:r>
          </a:p>
          <a:p>
            <a:r>
              <a:rPr lang="en-US" sz="1400" dirty="0">
                <a:sym typeface="Wingdings" panose="05000000000000000000" pitchFamily="2" charset="2"/>
              </a:rPr>
              <a:t>void disp(void);</a:t>
            </a:r>
          </a:p>
          <a:p>
            <a:r>
              <a:rPr lang="en-US" sz="1400" dirty="0">
                <a:sym typeface="Wingdings" panose="05000000000000000000" pitchFamily="2" charset="2"/>
              </a:rPr>
              <a:t>void main()</a:t>
            </a:r>
          </a:p>
          <a:p>
            <a:r>
              <a:rPr lang="en-US" sz="1400" dirty="0">
                <a:sym typeface="Wingdings" panose="05000000000000000000" pitchFamily="2" charset="2"/>
              </a:rPr>
              <a:t>{</a:t>
            </a:r>
          </a:p>
          <a:p>
            <a:r>
              <a:rPr lang="en-US" sz="1400" dirty="0">
                <a:sym typeface="Wingdings" panose="05000000000000000000" pitchFamily="2" charset="2"/>
              </a:rPr>
              <a:t>	disp();</a:t>
            </a:r>
          </a:p>
          <a:p>
            <a:r>
              <a:rPr lang="en-US" sz="1400" dirty="0">
                <a:sym typeface="Wingdings" panose="05000000000000000000" pitchFamily="2" charset="2"/>
              </a:rPr>
              <a:t>	disp();</a:t>
            </a:r>
          </a:p>
          <a:p>
            <a:r>
              <a:rPr lang="en-US" sz="1400" dirty="0">
                <a:sym typeface="Wingdings" panose="05000000000000000000" pitchFamily="2" charset="2"/>
              </a:rPr>
              <a:t>}</a:t>
            </a:r>
          </a:p>
          <a:p>
            <a:r>
              <a:rPr lang="en-US" sz="1400" dirty="0">
                <a:sym typeface="Wingdings" panose="05000000000000000000" pitchFamily="2" charset="2"/>
              </a:rPr>
              <a:t>void disp()</a:t>
            </a:r>
          </a:p>
          <a:p>
            <a:r>
              <a:rPr lang="en-US" sz="1400" dirty="0">
                <a:sym typeface="Wingdings" panose="05000000000000000000" pitchFamily="2" charset="2"/>
              </a:rPr>
              <a:t>{	//removed static</a:t>
            </a:r>
          </a:p>
          <a:p>
            <a:r>
              <a:rPr lang="en-US" sz="1400" dirty="0">
                <a:sym typeface="Wingdings" panose="05000000000000000000" pitchFamily="2" charset="2"/>
              </a:rPr>
              <a:t>	int x;  --------------- Default is garbage value.</a:t>
            </a:r>
          </a:p>
          <a:p>
            <a:r>
              <a:rPr lang="en-US" sz="1400" dirty="0">
                <a:sym typeface="Wingdings" panose="05000000000000000000" pitchFamily="2" charset="2"/>
              </a:rPr>
              <a:t>	x=x+=10;</a:t>
            </a:r>
          </a:p>
          <a:p>
            <a:r>
              <a:rPr lang="en-US" sz="1400" dirty="0">
                <a:sym typeface="Wingdings" panose="05000000000000000000" pitchFamily="2" charset="2"/>
              </a:rPr>
              <a:t>	printf("x=%d\n", x);</a:t>
            </a:r>
          </a:p>
          <a:p>
            <a:r>
              <a:rPr lang="en-US" sz="1400" dirty="0">
                <a:sym typeface="Wingdings" panose="05000000000000000000" pitchFamily="2" charset="2"/>
              </a:rPr>
              <a:t>}</a:t>
            </a:r>
          </a:p>
          <a:p>
            <a:endParaRPr lang="en-US" sz="1400" dirty="0">
              <a:sym typeface="Wingdings" panose="05000000000000000000" pitchFamily="2" charset="2"/>
            </a:endParaRPr>
          </a:p>
          <a:p>
            <a:r>
              <a:rPr lang="en-US" sz="1400" b="1" u="sng" dirty="0">
                <a:sym typeface="Wingdings" panose="05000000000000000000" pitchFamily="2" charset="2"/>
              </a:rPr>
              <a:t>OUTPUT: </a:t>
            </a:r>
            <a:r>
              <a:rPr lang="en-US" sz="1400" b="1" dirty="0">
                <a:sym typeface="Wingdings" panose="05000000000000000000" pitchFamily="2" charset="2"/>
              </a:rPr>
              <a:t>                      </a:t>
            </a:r>
            <a:r>
              <a:rPr lang="en-US" sz="1400" b="1" u="sng" dirty="0">
                <a:sym typeface="Wingdings" panose="05000000000000000000" pitchFamily="2" charset="2"/>
              </a:rPr>
              <a:t> OUTPUT:            </a:t>
            </a:r>
          </a:p>
          <a:p>
            <a:r>
              <a:rPr lang="en-US" sz="1400" dirty="0">
                <a:sym typeface="Wingdings" panose="05000000000000000000" pitchFamily="2" charset="2"/>
              </a:rPr>
              <a:t>x=32370                          </a:t>
            </a:r>
            <a:r>
              <a:rPr lang="en-IN" sz="1400" dirty="0"/>
              <a:t>x=31999</a:t>
            </a:r>
            <a:endParaRPr lang="en-US" sz="1400" dirty="0">
              <a:sym typeface="Wingdings" panose="05000000000000000000" pitchFamily="2" charset="2"/>
            </a:endParaRPr>
          </a:p>
          <a:p>
            <a:r>
              <a:rPr lang="en-US" sz="1400" dirty="0">
                <a:sym typeface="Wingdings" panose="05000000000000000000" pitchFamily="2" charset="2"/>
              </a:rPr>
              <a:t>x=32380                          </a:t>
            </a:r>
            <a:r>
              <a:rPr lang="en-IN" sz="1400" dirty="0"/>
              <a:t>x=32009</a:t>
            </a:r>
          </a:p>
        </p:txBody>
      </p:sp>
      <p:sp>
        <p:nvSpPr>
          <p:cNvPr id="8" name="TextBox 7">
            <a:extLst>
              <a:ext uri="{FF2B5EF4-FFF2-40B4-BE49-F238E27FC236}">
                <a16:creationId xmlns:a16="http://schemas.microsoft.com/office/drawing/2014/main" id="{9936F619-33DC-B00B-6587-DCE85C622BE3}"/>
              </a:ext>
            </a:extLst>
          </p:cNvPr>
          <p:cNvSpPr txBox="1"/>
          <p:nvPr/>
        </p:nvSpPr>
        <p:spPr>
          <a:xfrm>
            <a:off x="5512324" y="1181174"/>
            <a:ext cx="5884436" cy="4832092"/>
          </a:xfrm>
          <a:prstGeom prst="rect">
            <a:avLst/>
          </a:prstGeom>
          <a:noFill/>
        </p:spPr>
        <p:txBody>
          <a:bodyPr wrap="square">
            <a:spAutoFit/>
          </a:bodyPr>
          <a:lstStyle/>
          <a:p>
            <a:r>
              <a:rPr lang="en-IN" sz="1400" dirty="0"/>
              <a:t>//STATIC STORAGE CLASS</a:t>
            </a:r>
          </a:p>
          <a:p>
            <a:r>
              <a:rPr lang="en-IN" sz="1400" dirty="0"/>
              <a:t>#include&lt;stdio.h&gt;</a:t>
            </a:r>
          </a:p>
          <a:p>
            <a:r>
              <a:rPr lang="en-IN" sz="1400" dirty="0"/>
              <a:t>void disp(void);</a:t>
            </a:r>
          </a:p>
          <a:p>
            <a:r>
              <a:rPr lang="en-IN" sz="1400" dirty="0"/>
              <a:t>void main()</a:t>
            </a:r>
          </a:p>
          <a:p>
            <a:r>
              <a:rPr lang="en-IN" sz="1400" dirty="0"/>
              <a:t>{</a:t>
            </a:r>
          </a:p>
          <a:p>
            <a:r>
              <a:rPr lang="en-IN" sz="1400" dirty="0"/>
              <a:t>	disp();</a:t>
            </a:r>
          </a:p>
          <a:p>
            <a:r>
              <a:rPr lang="en-IN" sz="1400" dirty="0"/>
              <a:t>	disp();</a:t>
            </a:r>
          </a:p>
          <a:p>
            <a:r>
              <a:rPr lang="en-IN" sz="1400" dirty="0"/>
              <a:t>	printf("x=%d\n", x);</a:t>
            </a:r>
          </a:p>
          <a:p>
            <a:r>
              <a:rPr lang="en-IN" sz="1400" dirty="0"/>
              <a:t>}</a:t>
            </a:r>
          </a:p>
          <a:p>
            <a:r>
              <a:rPr lang="en-IN" sz="1400" dirty="0"/>
              <a:t>void disp()</a:t>
            </a:r>
          </a:p>
          <a:p>
            <a:r>
              <a:rPr lang="en-IN" sz="1400" dirty="0"/>
              <a:t>{</a:t>
            </a:r>
          </a:p>
          <a:p>
            <a:r>
              <a:rPr lang="en-IN" sz="1400" dirty="0"/>
              <a:t>	int x;</a:t>
            </a:r>
          </a:p>
          <a:p>
            <a:r>
              <a:rPr lang="en-IN" sz="1400" dirty="0"/>
              <a:t>	x=x+=10;</a:t>
            </a:r>
          </a:p>
          <a:p>
            <a:r>
              <a:rPr lang="en-IN" sz="1400" dirty="0"/>
              <a:t>	printf("x=%d\n", x);</a:t>
            </a:r>
          </a:p>
          <a:p>
            <a:r>
              <a:rPr lang="en-IN" sz="1400" dirty="0"/>
              <a:t>}</a:t>
            </a:r>
          </a:p>
          <a:p>
            <a:endParaRPr lang="en-IN" sz="1400" dirty="0"/>
          </a:p>
          <a:p>
            <a:r>
              <a:rPr lang="en-US" sz="1400" b="1" u="sng" dirty="0">
                <a:sym typeface="Wingdings" panose="05000000000000000000" pitchFamily="2" charset="2"/>
              </a:rPr>
              <a:t>OUTPUT:</a:t>
            </a:r>
          </a:p>
          <a:p>
            <a:r>
              <a:rPr lang="en-IN" sz="1400" dirty="0"/>
              <a:t>/</a:t>
            </a:r>
            <a:r>
              <a:rPr lang="en-IN" sz="1400" dirty="0" err="1"/>
              <a:t>tmp</a:t>
            </a:r>
            <a:r>
              <a:rPr lang="en-IN" sz="1400" dirty="0"/>
              <a:t>/LE5cZQjz1E/</a:t>
            </a:r>
            <a:r>
              <a:rPr lang="en-IN" sz="1400" b="1" u="sng" dirty="0" err="1"/>
              <a:t>main.c</a:t>
            </a:r>
            <a:r>
              <a:rPr lang="en-IN" sz="1400" b="1" u="sng" dirty="0"/>
              <a:t>: In function 'main</a:t>
            </a:r>
            <a:r>
              <a:rPr lang="en-IN" sz="1400" dirty="0"/>
              <a:t>':</a:t>
            </a:r>
          </a:p>
          <a:p>
            <a:r>
              <a:rPr lang="en-IN" sz="1400" dirty="0"/>
              <a:t>ERROR!</a:t>
            </a:r>
          </a:p>
          <a:p>
            <a:r>
              <a:rPr lang="en-IN" sz="1400" dirty="0"/>
              <a:t>/</a:t>
            </a:r>
            <a:r>
              <a:rPr lang="en-IN" sz="1400" dirty="0" err="1"/>
              <a:t>tmp</a:t>
            </a:r>
            <a:r>
              <a:rPr lang="en-IN" sz="1400" dirty="0"/>
              <a:t>/LE5cZQjz1E/main.c:8:24: error</a:t>
            </a:r>
            <a:r>
              <a:rPr lang="en-IN" sz="1400" b="1" u="sng" dirty="0"/>
              <a:t>: 'x' undeclared </a:t>
            </a:r>
            <a:r>
              <a:rPr lang="en-IN" sz="1400" dirty="0"/>
              <a:t>(first use in this function)</a:t>
            </a:r>
          </a:p>
          <a:p>
            <a:r>
              <a:rPr lang="en-IN" sz="1400" dirty="0"/>
              <a:t>    8 |         printf("x=%d", x);</a:t>
            </a:r>
          </a:p>
          <a:p>
            <a:endParaRPr lang="en-IN" sz="1400" dirty="0"/>
          </a:p>
        </p:txBody>
      </p:sp>
      <p:sp>
        <p:nvSpPr>
          <p:cNvPr id="11" name="Footer Placeholder 10">
            <a:extLst>
              <a:ext uri="{FF2B5EF4-FFF2-40B4-BE49-F238E27FC236}">
                <a16:creationId xmlns:a16="http://schemas.microsoft.com/office/drawing/2014/main" id="{E721D647-14AF-B756-02B6-7B5F6D143895}"/>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7436976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F6E0AC3F-D7CD-7269-9468-F4BEB1E9AC68}"/>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93B46D36-2BB3-A2BF-520E-E892D7CA4587}"/>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8AABF16D-D3B0-6273-3163-46B25B9D1749}"/>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C0AE0E7F-3361-BF83-4369-DBCBFAECF718}"/>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CFA4DCA6-614E-B8A5-3967-E85B7CBEDAFB}"/>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F3A7B4A5-A04E-C525-8156-C2420D37259F}"/>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465DE768-1DB8-3849-3384-6EDC5CECF0AF}"/>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2B0C4A45-BDBE-40A7-C2C1-35B5A7725D0F}"/>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D389847B-9893-BCC7-3BDF-357536C7594A}"/>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7AD2A3D4-B036-8C1E-A469-68DC6588FBC7}"/>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E72A1E35-A1D3-071D-8EBF-ACA4CBC90BDC}"/>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48792DF2-4FF5-E26E-54D5-6F14BA4F7902}"/>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cxnSp>
        <p:nvCxnSpPr>
          <p:cNvPr id="7" name="Straight Connector 6">
            <a:extLst>
              <a:ext uri="{FF2B5EF4-FFF2-40B4-BE49-F238E27FC236}">
                <a16:creationId xmlns:a16="http://schemas.microsoft.com/office/drawing/2014/main" id="{7607C196-515B-69EF-1C7F-5779486E029C}"/>
              </a:ext>
            </a:extLst>
          </p:cNvPr>
          <p:cNvCxnSpPr/>
          <p:nvPr/>
        </p:nvCxnSpPr>
        <p:spPr>
          <a:xfrm>
            <a:off x="5297864" y="1055100"/>
            <a:ext cx="0" cy="5015762"/>
          </a:xfrm>
          <a:prstGeom prst="line">
            <a:avLst/>
          </a:prstGeom>
        </p:spPr>
        <p:style>
          <a:lnRef idx="3">
            <a:schemeClr val="accent2"/>
          </a:lnRef>
          <a:fillRef idx="0">
            <a:schemeClr val="accent2"/>
          </a:fillRef>
          <a:effectRef idx="2">
            <a:schemeClr val="accent2"/>
          </a:effectRef>
          <a:fontRef idx="minor">
            <a:schemeClr val="tx1"/>
          </a:fontRef>
        </p:style>
      </p:cxnSp>
      <p:sp>
        <p:nvSpPr>
          <p:cNvPr id="2" name="TextBox 1">
            <a:extLst>
              <a:ext uri="{FF2B5EF4-FFF2-40B4-BE49-F238E27FC236}">
                <a16:creationId xmlns:a16="http://schemas.microsoft.com/office/drawing/2014/main" id="{5B6FF122-C108-6A2B-76FF-B0F9D79C4EDD}"/>
              </a:ext>
            </a:extLst>
          </p:cNvPr>
          <p:cNvSpPr txBox="1"/>
          <p:nvPr/>
        </p:nvSpPr>
        <p:spPr>
          <a:xfrm>
            <a:off x="672691" y="1082699"/>
            <a:ext cx="4181066" cy="5047536"/>
          </a:xfrm>
          <a:prstGeom prst="rect">
            <a:avLst/>
          </a:prstGeom>
          <a:noFill/>
        </p:spPr>
        <p:txBody>
          <a:bodyPr wrap="square" rtlCol="0">
            <a:spAutoFit/>
          </a:bodyPr>
          <a:lstStyle/>
          <a:p>
            <a:r>
              <a:rPr lang="en-US" sz="1400" dirty="0">
                <a:sym typeface="Wingdings" panose="05000000000000000000" pitchFamily="2" charset="2"/>
              </a:rPr>
              <a:t>//STATIC STORAGE CLASS</a:t>
            </a:r>
          </a:p>
          <a:p>
            <a:r>
              <a:rPr lang="en-US" sz="1400" dirty="0">
                <a:sym typeface="Wingdings" panose="05000000000000000000" pitchFamily="2" charset="2"/>
              </a:rPr>
              <a:t>#include&lt;stdio.h&gt;</a:t>
            </a:r>
          </a:p>
          <a:p>
            <a:endParaRPr lang="en-US" sz="1400" dirty="0">
              <a:sym typeface="Wingdings" panose="05000000000000000000" pitchFamily="2" charset="2"/>
            </a:endParaRPr>
          </a:p>
          <a:p>
            <a:r>
              <a:rPr lang="en-US" sz="1400" dirty="0">
                <a:sym typeface="Wingdings" panose="05000000000000000000" pitchFamily="2" charset="2"/>
              </a:rPr>
              <a:t>//Function declaration</a:t>
            </a:r>
          </a:p>
          <a:p>
            <a:r>
              <a:rPr lang="en-US" sz="1400" dirty="0">
                <a:sym typeface="Wingdings" panose="05000000000000000000" pitchFamily="2" charset="2"/>
              </a:rPr>
              <a:t>void disp(void);</a:t>
            </a:r>
          </a:p>
          <a:p>
            <a:endParaRPr lang="en-US" sz="1400" dirty="0">
              <a:sym typeface="Wingdings" panose="05000000000000000000" pitchFamily="2" charset="2"/>
            </a:endParaRPr>
          </a:p>
          <a:p>
            <a:r>
              <a:rPr lang="en-US" sz="1400" dirty="0">
                <a:sym typeface="Wingdings" panose="05000000000000000000" pitchFamily="2" charset="2"/>
              </a:rPr>
              <a:t>//Global declaration</a:t>
            </a:r>
          </a:p>
          <a:p>
            <a:r>
              <a:rPr lang="en-US" sz="1400" dirty="0">
                <a:sym typeface="Wingdings" panose="05000000000000000000" pitchFamily="2" charset="2"/>
              </a:rPr>
              <a:t>static int x;</a:t>
            </a:r>
          </a:p>
          <a:p>
            <a:r>
              <a:rPr lang="en-US" sz="1400" dirty="0">
                <a:sym typeface="Wingdings" panose="05000000000000000000" pitchFamily="2" charset="2"/>
              </a:rPr>
              <a:t>void main()</a:t>
            </a:r>
          </a:p>
          <a:p>
            <a:r>
              <a:rPr lang="en-US" sz="1400" dirty="0">
                <a:sym typeface="Wingdings" panose="05000000000000000000" pitchFamily="2" charset="2"/>
              </a:rPr>
              <a:t>{</a:t>
            </a:r>
          </a:p>
          <a:p>
            <a:r>
              <a:rPr lang="en-US" sz="1400" dirty="0">
                <a:sym typeface="Wingdings" panose="05000000000000000000" pitchFamily="2" charset="2"/>
              </a:rPr>
              <a:t>	disp();</a:t>
            </a:r>
          </a:p>
          <a:p>
            <a:r>
              <a:rPr lang="en-US" sz="1400" dirty="0">
                <a:sym typeface="Wingdings" panose="05000000000000000000" pitchFamily="2" charset="2"/>
              </a:rPr>
              <a:t>	disp();</a:t>
            </a:r>
          </a:p>
          <a:p>
            <a:r>
              <a:rPr lang="en-US" sz="1400" dirty="0">
                <a:sym typeface="Wingdings" panose="05000000000000000000" pitchFamily="2" charset="2"/>
              </a:rPr>
              <a:t>}</a:t>
            </a:r>
          </a:p>
          <a:p>
            <a:r>
              <a:rPr lang="en-US" sz="1400" dirty="0">
                <a:sym typeface="Wingdings" panose="05000000000000000000" pitchFamily="2" charset="2"/>
              </a:rPr>
              <a:t>//function definition</a:t>
            </a:r>
          </a:p>
          <a:p>
            <a:r>
              <a:rPr lang="en-US" sz="1400" dirty="0">
                <a:sym typeface="Wingdings" panose="05000000000000000000" pitchFamily="2" charset="2"/>
              </a:rPr>
              <a:t>void disp()</a:t>
            </a:r>
          </a:p>
          <a:p>
            <a:r>
              <a:rPr lang="en-US" sz="1400" dirty="0">
                <a:sym typeface="Wingdings" panose="05000000000000000000" pitchFamily="2" charset="2"/>
              </a:rPr>
              <a:t>{</a:t>
            </a:r>
          </a:p>
          <a:p>
            <a:r>
              <a:rPr lang="en-US" sz="1400" dirty="0">
                <a:sym typeface="Wingdings" panose="05000000000000000000" pitchFamily="2" charset="2"/>
              </a:rPr>
              <a:t>	//int x;</a:t>
            </a:r>
          </a:p>
          <a:p>
            <a:r>
              <a:rPr lang="en-US" sz="1400" dirty="0">
                <a:sym typeface="Wingdings" panose="05000000000000000000" pitchFamily="2" charset="2"/>
              </a:rPr>
              <a:t>	x=x+=10;</a:t>
            </a:r>
          </a:p>
          <a:p>
            <a:r>
              <a:rPr lang="en-US" sz="1400" dirty="0">
                <a:sym typeface="Wingdings" panose="05000000000000000000" pitchFamily="2" charset="2"/>
              </a:rPr>
              <a:t>	printf("x=%d\</a:t>
            </a:r>
            <a:r>
              <a:rPr lang="en-US" sz="1400" dirty="0" err="1">
                <a:sym typeface="Wingdings" panose="05000000000000000000" pitchFamily="2" charset="2"/>
              </a:rPr>
              <a:t>n",x</a:t>
            </a:r>
            <a:r>
              <a:rPr lang="en-US" sz="1400" dirty="0">
                <a:sym typeface="Wingdings" panose="05000000000000000000" pitchFamily="2" charset="2"/>
              </a:rPr>
              <a:t>);</a:t>
            </a:r>
          </a:p>
          <a:p>
            <a:r>
              <a:rPr lang="en-US" sz="1400" dirty="0">
                <a:sym typeface="Wingdings" panose="05000000000000000000" pitchFamily="2" charset="2"/>
              </a:rPr>
              <a:t>}</a:t>
            </a:r>
          </a:p>
          <a:p>
            <a:r>
              <a:rPr lang="en-US" sz="1400" b="1" u="sng" dirty="0">
                <a:sym typeface="Wingdings" panose="05000000000000000000" pitchFamily="2" charset="2"/>
              </a:rPr>
              <a:t>OUTPUT:</a:t>
            </a:r>
          </a:p>
          <a:p>
            <a:r>
              <a:rPr lang="en-IN" sz="1400" dirty="0"/>
              <a:t>x=10</a:t>
            </a:r>
          </a:p>
          <a:p>
            <a:r>
              <a:rPr lang="en-IN" sz="1400" dirty="0"/>
              <a:t>x=20</a:t>
            </a:r>
          </a:p>
        </p:txBody>
      </p:sp>
      <p:sp>
        <p:nvSpPr>
          <p:cNvPr id="8" name="TextBox 7">
            <a:extLst>
              <a:ext uri="{FF2B5EF4-FFF2-40B4-BE49-F238E27FC236}">
                <a16:creationId xmlns:a16="http://schemas.microsoft.com/office/drawing/2014/main" id="{64A4249C-AFFB-5B2F-905A-1CB4BF3A5F88}"/>
              </a:ext>
            </a:extLst>
          </p:cNvPr>
          <p:cNvSpPr txBox="1"/>
          <p:nvPr/>
        </p:nvSpPr>
        <p:spPr>
          <a:xfrm>
            <a:off x="5380349" y="2762196"/>
            <a:ext cx="5884436" cy="1292662"/>
          </a:xfrm>
          <a:prstGeom prst="rect">
            <a:avLst/>
          </a:prstGeom>
          <a:noFill/>
        </p:spPr>
        <p:txBody>
          <a:bodyPr wrap="square">
            <a:spAutoFit/>
          </a:bodyPr>
          <a:lstStyle/>
          <a:p>
            <a:pPr algn="ctr"/>
            <a:r>
              <a:rPr lang="en-US" sz="3200" dirty="0">
                <a:sym typeface="Wingdings" panose="05000000000000000000" pitchFamily="2" charset="2"/>
              </a:rPr>
              <a:t>Unlike auto and register, </a:t>
            </a:r>
            <a:r>
              <a:rPr lang="en-US" sz="3200" b="1" u="sng" dirty="0">
                <a:sym typeface="Wingdings" panose="05000000000000000000" pitchFamily="2" charset="2"/>
              </a:rPr>
              <a:t>static supports global declaration</a:t>
            </a:r>
            <a:r>
              <a:rPr lang="en-US" sz="1400" b="1" u="sng" dirty="0">
                <a:sym typeface="Wingdings" panose="05000000000000000000" pitchFamily="2" charset="2"/>
              </a:rPr>
              <a:t>.</a:t>
            </a:r>
          </a:p>
          <a:p>
            <a:endParaRPr lang="en-IN" sz="1400" dirty="0"/>
          </a:p>
        </p:txBody>
      </p:sp>
      <p:sp>
        <p:nvSpPr>
          <p:cNvPr id="10" name="Footer Placeholder 9">
            <a:extLst>
              <a:ext uri="{FF2B5EF4-FFF2-40B4-BE49-F238E27FC236}">
                <a16:creationId xmlns:a16="http://schemas.microsoft.com/office/drawing/2014/main" id="{5F24CC4C-2456-A46C-2564-C4AED7312CEB}"/>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433538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B07A2F7A-64CC-BA41-D60C-6F42822D8E42}"/>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6A6DFFDE-2B3A-3FA3-C850-4A8CBDCF6EE8}"/>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7421BD67-2A52-CE7E-7854-2A19C5E5BBFD}"/>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B67797FC-6F3D-36BD-7468-B8D549C0011F}"/>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38747E96-C4EA-34D2-194A-AE2CFE677BA9}"/>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DD708C1F-31C6-B338-93AB-AA106DEC6074}"/>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F7DAE113-979B-736A-6A62-92734F9BB629}"/>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F921269F-D9B0-E23A-1FBE-D50BE62A37FA}"/>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1118FDDA-9014-4608-E4C1-E352F3F94BEE}"/>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AD50F6AE-4C17-BEC3-C00A-D5A70BABFAA1}"/>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E1BFB90D-1983-6D50-165C-1BE8E2A4AC27}"/>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A4D7CA14-EA2D-7C96-2E3A-8E21D4C8814C}"/>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4" name="TextBox 3">
            <a:extLst>
              <a:ext uri="{FF2B5EF4-FFF2-40B4-BE49-F238E27FC236}">
                <a16:creationId xmlns:a16="http://schemas.microsoft.com/office/drawing/2014/main" id="{2D15A817-8CAB-826F-D8EA-BA2585745870}"/>
              </a:ext>
            </a:extLst>
          </p:cNvPr>
          <p:cNvSpPr txBox="1"/>
          <p:nvPr/>
        </p:nvSpPr>
        <p:spPr>
          <a:xfrm>
            <a:off x="798922" y="1116886"/>
            <a:ext cx="3961614" cy="5047536"/>
          </a:xfrm>
          <a:prstGeom prst="rect">
            <a:avLst/>
          </a:prstGeom>
          <a:noFill/>
        </p:spPr>
        <p:txBody>
          <a:bodyPr wrap="square">
            <a:spAutoFit/>
          </a:bodyPr>
          <a:lstStyle/>
          <a:p>
            <a:r>
              <a:rPr lang="en-IN" sz="1400" dirty="0"/>
              <a:t>#include&lt;stdio.h&gt;</a:t>
            </a:r>
          </a:p>
          <a:p>
            <a:r>
              <a:rPr lang="en-IN" sz="1400" dirty="0"/>
              <a:t>void disp(void);</a:t>
            </a:r>
          </a:p>
          <a:p>
            <a:r>
              <a:rPr lang="en-IN" sz="1400" dirty="0"/>
              <a:t>void main()</a:t>
            </a:r>
          </a:p>
          <a:p>
            <a:r>
              <a:rPr lang="en-IN" sz="1400" dirty="0"/>
              <a:t>{</a:t>
            </a:r>
          </a:p>
          <a:p>
            <a:r>
              <a:rPr lang="en-IN" sz="1400" dirty="0"/>
              <a:t>	disp();</a:t>
            </a:r>
          </a:p>
          <a:p>
            <a:r>
              <a:rPr lang="en-IN" sz="1400" dirty="0"/>
              <a:t>	disp();</a:t>
            </a:r>
          </a:p>
          <a:p>
            <a:r>
              <a:rPr lang="en-IN" sz="1400" dirty="0"/>
              <a:t>}</a:t>
            </a:r>
          </a:p>
          <a:p>
            <a:endParaRPr lang="en-IN" sz="1400" dirty="0"/>
          </a:p>
          <a:p>
            <a:r>
              <a:rPr lang="en-IN" sz="1400" dirty="0"/>
              <a:t>void disp()</a:t>
            </a:r>
          </a:p>
          <a:p>
            <a:r>
              <a:rPr lang="en-IN" sz="1400" dirty="0"/>
              <a:t>{</a:t>
            </a:r>
          </a:p>
          <a:p>
            <a:r>
              <a:rPr lang="en-IN" sz="1400" dirty="0"/>
              <a:t>	static int x;</a:t>
            </a:r>
          </a:p>
          <a:p>
            <a:r>
              <a:rPr lang="en-IN" sz="1400" dirty="0"/>
              <a:t>	int y=10;</a:t>
            </a:r>
          </a:p>
          <a:p>
            <a:r>
              <a:rPr lang="en-IN" sz="1400" dirty="0"/>
              <a:t>	x=x+=10;</a:t>
            </a:r>
          </a:p>
          <a:p>
            <a:r>
              <a:rPr lang="en-IN" sz="1400" dirty="0"/>
              <a:t>	y--;</a:t>
            </a:r>
          </a:p>
          <a:p>
            <a:r>
              <a:rPr lang="en-IN" sz="1400" dirty="0"/>
              <a:t>	printf("x=%d\n", x);</a:t>
            </a:r>
          </a:p>
          <a:p>
            <a:r>
              <a:rPr lang="en-IN" sz="1400" dirty="0"/>
              <a:t>	printf("y=%d\n", y);</a:t>
            </a:r>
          </a:p>
          <a:p>
            <a:r>
              <a:rPr lang="en-IN" sz="1400" dirty="0"/>
              <a:t>}</a:t>
            </a:r>
          </a:p>
          <a:p>
            <a:endParaRPr lang="en-IN" sz="1400" dirty="0"/>
          </a:p>
          <a:p>
            <a:r>
              <a:rPr lang="en-IN" sz="1400" b="1" u="sng" dirty="0"/>
              <a:t>OUTPUT:</a:t>
            </a:r>
          </a:p>
          <a:p>
            <a:r>
              <a:rPr lang="es-ES" sz="1400" dirty="0"/>
              <a:t>x=10</a:t>
            </a:r>
          </a:p>
          <a:p>
            <a:r>
              <a:rPr lang="es-ES" sz="1400" dirty="0"/>
              <a:t>y=9</a:t>
            </a:r>
          </a:p>
          <a:p>
            <a:r>
              <a:rPr lang="es-ES" sz="1400" dirty="0"/>
              <a:t>x=20</a:t>
            </a:r>
          </a:p>
          <a:p>
            <a:r>
              <a:rPr lang="es-ES" sz="1400" dirty="0"/>
              <a:t>y=9</a:t>
            </a:r>
            <a:endParaRPr lang="en-IN" sz="1400" dirty="0"/>
          </a:p>
        </p:txBody>
      </p:sp>
      <p:cxnSp>
        <p:nvCxnSpPr>
          <p:cNvPr id="7" name="Straight Connector 6">
            <a:extLst>
              <a:ext uri="{FF2B5EF4-FFF2-40B4-BE49-F238E27FC236}">
                <a16:creationId xmlns:a16="http://schemas.microsoft.com/office/drawing/2014/main" id="{A2D62698-CD2D-8107-3B20-EBCED8A8613D}"/>
              </a:ext>
            </a:extLst>
          </p:cNvPr>
          <p:cNvCxnSpPr/>
          <p:nvPr/>
        </p:nvCxnSpPr>
        <p:spPr>
          <a:xfrm>
            <a:off x="3899858" y="1118886"/>
            <a:ext cx="0" cy="5045536"/>
          </a:xfrm>
          <a:prstGeom prst="line">
            <a:avLst/>
          </a:prstGeom>
        </p:spPr>
        <p:style>
          <a:lnRef idx="3">
            <a:schemeClr val="accent6"/>
          </a:lnRef>
          <a:fillRef idx="0">
            <a:schemeClr val="accent6"/>
          </a:fillRef>
          <a:effectRef idx="2">
            <a:schemeClr val="accent6"/>
          </a:effectRef>
          <a:fontRef idx="minor">
            <a:schemeClr val="tx1"/>
          </a:fontRef>
        </p:style>
      </p:cxnSp>
      <p:sp>
        <p:nvSpPr>
          <p:cNvPr id="8" name="TextBox 7">
            <a:extLst>
              <a:ext uri="{FF2B5EF4-FFF2-40B4-BE49-F238E27FC236}">
                <a16:creationId xmlns:a16="http://schemas.microsoft.com/office/drawing/2014/main" id="{B95EBF9F-E547-3027-F2C6-0869BB99FE33}"/>
              </a:ext>
            </a:extLst>
          </p:cNvPr>
          <p:cNvSpPr txBox="1"/>
          <p:nvPr/>
        </p:nvSpPr>
        <p:spPr>
          <a:xfrm>
            <a:off x="4152474" y="1490652"/>
            <a:ext cx="7538079" cy="1846659"/>
          </a:xfrm>
          <a:prstGeom prst="rect">
            <a:avLst/>
          </a:prstGeom>
          <a:noFill/>
        </p:spPr>
        <p:txBody>
          <a:bodyPr wrap="square" rtlCol="0">
            <a:spAutoFit/>
          </a:bodyPr>
          <a:lstStyle/>
          <a:p>
            <a:r>
              <a:rPr lang="en-US" sz="1400" dirty="0"/>
              <a:t>When the first disp() is executed, </a:t>
            </a:r>
          </a:p>
          <a:p>
            <a:pPr marL="742950" lvl="1" indent="-285750">
              <a:buFont typeface="Arial" panose="020B0604020202020204" pitchFamily="34" charset="0"/>
              <a:buChar char="•"/>
            </a:pPr>
            <a:r>
              <a:rPr lang="en-US" sz="1400" dirty="0"/>
              <a:t>the value of x is 10 and </a:t>
            </a:r>
          </a:p>
          <a:p>
            <a:pPr marL="742950" lvl="1" indent="-285750">
              <a:buFont typeface="Arial" panose="020B0604020202020204" pitchFamily="34" charset="0"/>
              <a:buChar char="•"/>
            </a:pPr>
            <a:r>
              <a:rPr lang="en-US" sz="1400" dirty="0"/>
              <a:t>the value of y is 9.</a:t>
            </a:r>
          </a:p>
          <a:p>
            <a:endParaRPr lang="en-US" sz="1400" dirty="0"/>
          </a:p>
          <a:p>
            <a:r>
              <a:rPr lang="en-US" sz="1400" dirty="0"/>
              <a:t>When the second disp() is executed the </a:t>
            </a:r>
          </a:p>
          <a:p>
            <a:pPr marL="285750" indent="-285750">
              <a:buFont typeface="Arial" panose="020B0604020202020204" pitchFamily="34" charset="0"/>
              <a:buChar char="•"/>
            </a:pPr>
            <a:r>
              <a:rPr lang="en-US" sz="1400" dirty="0">
                <a:effectLst/>
              </a:rPr>
              <a:t>The value of x is 20 because initially it was declared static, and the value is regained.</a:t>
            </a:r>
          </a:p>
          <a:p>
            <a:pPr marL="285750" indent="-285750">
              <a:buFont typeface="Arial" panose="020B0604020202020204" pitchFamily="34" charset="0"/>
              <a:buChar char="•"/>
            </a:pPr>
            <a:r>
              <a:rPr lang="en-US" sz="1400" dirty="0"/>
              <a:t>the value of y again is 9 because the value of y again is taken as 10.</a:t>
            </a:r>
          </a:p>
          <a:p>
            <a:pPr marL="285750" indent="-285750">
              <a:buFont typeface="Arial" panose="020B0604020202020204" pitchFamily="34" charset="0"/>
              <a:buChar char="•"/>
            </a:pPr>
            <a:endParaRPr lang="en-IN" sz="1600" dirty="0"/>
          </a:p>
        </p:txBody>
      </p:sp>
      <p:sp>
        <p:nvSpPr>
          <p:cNvPr id="10" name="Footer Placeholder 9">
            <a:extLst>
              <a:ext uri="{FF2B5EF4-FFF2-40B4-BE49-F238E27FC236}">
                <a16:creationId xmlns:a16="http://schemas.microsoft.com/office/drawing/2014/main" id="{D19152AA-C235-A848-C0E5-D921E3B02592}"/>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19729019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E211C9F5-A33F-E3C0-2D31-33D7589FD464}"/>
            </a:ext>
          </a:extLst>
        </p:cNvPr>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528CE415-7B12-6DF7-F9F6-E730EEDDE6F2}"/>
              </a:ext>
            </a:extLst>
          </p:cNvPr>
          <p:cNvSpPr/>
          <p:nvPr/>
        </p:nvSpPr>
        <p:spPr>
          <a:xfrm>
            <a:off x="3422535" y="4481188"/>
            <a:ext cx="1960775" cy="126319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Extern int x;          </a:t>
            </a:r>
            <a:endParaRPr lang="en-IN" dirty="0"/>
          </a:p>
        </p:txBody>
      </p:sp>
      <p:sp>
        <p:nvSpPr>
          <p:cNvPr id="159" name="Google Shape;159;g269275fbddb_2_41">
            <a:extLst>
              <a:ext uri="{FF2B5EF4-FFF2-40B4-BE49-F238E27FC236}">
                <a16:creationId xmlns:a16="http://schemas.microsoft.com/office/drawing/2014/main" id="{47C8C63E-BD5C-6AB1-295D-2C2F6B1095EB}"/>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FAF90764-56D6-C449-4679-E0BB5E99EE3C}"/>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7E67465B-9EE7-D4E3-B584-B8EE629FEF12}"/>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7BC5F3D8-59AF-4D86-C73D-DF4D36DA7403}"/>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D7E12F94-F756-1492-42F3-1A481ACA5231}"/>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C8546155-05F0-4307-E80A-011449F62E4E}"/>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E1E4C91F-9CB3-18CA-A201-2CBB143BE2FC}"/>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7CB152E4-84B4-7A5C-455C-384AB95F0AD1}"/>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86511280-935C-213A-3A9A-01B7BF3B8D0B}"/>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6FC4A18B-EC9E-6292-E403-B7009799CC51}"/>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2085D073-1DA1-07F4-A409-F10E6982426D}"/>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4" name="TextBox 3">
            <a:extLst>
              <a:ext uri="{FF2B5EF4-FFF2-40B4-BE49-F238E27FC236}">
                <a16:creationId xmlns:a16="http://schemas.microsoft.com/office/drawing/2014/main" id="{3A026936-F0A8-9998-FE5B-836C2D94F737}"/>
              </a:ext>
            </a:extLst>
          </p:cNvPr>
          <p:cNvSpPr txBox="1"/>
          <p:nvPr/>
        </p:nvSpPr>
        <p:spPr>
          <a:xfrm>
            <a:off x="770642" y="1240416"/>
            <a:ext cx="5325358" cy="3447098"/>
          </a:xfrm>
          <a:prstGeom prst="rect">
            <a:avLst/>
          </a:prstGeom>
          <a:noFill/>
        </p:spPr>
        <p:txBody>
          <a:bodyPr wrap="square">
            <a:spAutoFit/>
          </a:bodyPr>
          <a:lstStyle/>
          <a:p>
            <a:r>
              <a:rPr lang="en-IN" sz="1800" b="1" i="0" u="none" strike="noStrike" baseline="0" dirty="0">
                <a:solidFill>
                  <a:srgbClr val="FF00FF"/>
                </a:solidFill>
                <a:latin typeface="Futura-Bold"/>
              </a:rPr>
              <a:t>Extern Storage Class</a:t>
            </a:r>
          </a:p>
          <a:p>
            <a:pPr algn="l"/>
            <a:r>
              <a:rPr lang="en-IN" sz="1400" b="1" i="0" u="none" strike="noStrike" baseline="0" dirty="0"/>
              <a:t>Syntax: </a:t>
            </a:r>
            <a:r>
              <a:rPr lang="en-IN" sz="1400" b="1" u="sng" dirty="0"/>
              <a:t>extern</a:t>
            </a:r>
            <a:r>
              <a:rPr lang="en-IN" sz="1400" b="1" i="0" u="sng" strike="noStrike" baseline="0" dirty="0"/>
              <a:t> int a; </a:t>
            </a:r>
          </a:p>
          <a:p>
            <a:pPr algn="l"/>
            <a:r>
              <a:rPr lang="en-IN" sz="1400" i="0" u="none" strike="noStrike" baseline="0" dirty="0"/>
              <a:t>               </a:t>
            </a:r>
          </a:p>
          <a:p>
            <a:r>
              <a:rPr lang="en-US" sz="1400" b="1" dirty="0"/>
              <a:t>Default Value </a:t>
            </a:r>
            <a:r>
              <a:rPr lang="en-US" sz="1400" dirty="0"/>
              <a:t>----- 0</a:t>
            </a:r>
            <a:endParaRPr lang="en-US" sz="1400" dirty="0">
              <a:sym typeface="Wingdings" panose="05000000000000000000" pitchFamily="2" charset="2"/>
            </a:endParaRPr>
          </a:p>
          <a:p>
            <a:pPr algn="l"/>
            <a:endParaRPr lang="en-IN" sz="1400" dirty="0"/>
          </a:p>
          <a:p>
            <a:r>
              <a:rPr lang="en-US" sz="1400" b="1" dirty="0">
                <a:sym typeface="Wingdings" panose="05000000000000000000" pitchFamily="2" charset="2"/>
              </a:rPr>
              <a:t>Scope</a:t>
            </a:r>
            <a:r>
              <a:rPr lang="en-US" sz="1400" dirty="0">
                <a:sym typeface="Wingdings" panose="05000000000000000000" pitchFamily="2" charset="2"/>
              </a:rPr>
              <a:t> -------------- within the block, Function/Method</a:t>
            </a:r>
          </a:p>
          <a:p>
            <a:endParaRPr lang="en-US" sz="1400" dirty="0">
              <a:sym typeface="Wingdings" panose="05000000000000000000" pitchFamily="2" charset="2"/>
            </a:endParaRPr>
          </a:p>
          <a:p>
            <a:r>
              <a:rPr lang="en-US" sz="1400" b="1" dirty="0">
                <a:sym typeface="Wingdings" panose="05000000000000000000" pitchFamily="2" charset="2"/>
              </a:rPr>
              <a:t>Location</a:t>
            </a:r>
            <a:r>
              <a:rPr lang="en-US" sz="1400" dirty="0">
                <a:sym typeface="Wingdings" panose="05000000000000000000" pitchFamily="2" charset="2"/>
              </a:rPr>
              <a:t> ----------- RAM (Main Memory).</a:t>
            </a:r>
          </a:p>
          <a:p>
            <a:endParaRPr lang="en-US" sz="1400" dirty="0">
              <a:sym typeface="Wingdings" panose="05000000000000000000" pitchFamily="2" charset="2"/>
            </a:endParaRPr>
          </a:p>
          <a:p>
            <a:r>
              <a:rPr lang="en-US" sz="1400" b="1" dirty="0">
                <a:sym typeface="Wingdings" panose="05000000000000000000" pitchFamily="2" charset="2"/>
              </a:rPr>
              <a:t>Lifetime</a:t>
            </a:r>
            <a:r>
              <a:rPr lang="en-US" sz="1400" dirty="0">
                <a:sym typeface="Wingdings" panose="05000000000000000000" pitchFamily="2" charset="2"/>
              </a:rPr>
              <a:t> ----------- Till the </a:t>
            </a:r>
            <a:r>
              <a:rPr lang="en-US" sz="1400" b="1" u="sng" dirty="0">
                <a:sym typeface="Wingdings" panose="05000000000000000000" pitchFamily="2" charset="2"/>
              </a:rPr>
              <a:t>END</a:t>
            </a:r>
            <a:r>
              <a:rPr lang="en-US" sz="1400" dirty="0">
                <a:sym typeface="Wingdings" panose="05000000000000000000" pitchFamily="2" charset="2"/>
              </a:rPr>
              <a:t> of the program</a:t>
            </a:r>
          </a:p>
          <a:p>
            <a:endParaRPr lang="en-US" sz="1400" dirty="0">
              <a:sym typeface="Wingdings" panose="05000000000000000000" pitchFamily="2" charset="2"/>
            </a:endParaRPr>
          </a:p>
          <a:p>
            <a:r>
              <a:rPr lang="en-US" sz="1400" dirty="0">
                <a:sym typeface="Wingdings" panose="05000000000000000000" pitchFamily="2" charset="2"/>
              </a:rPr>
              <a:t>Unlike auto and register, </a:t>
            </a:r>
            <a:r>
              <a:rPr lang="en-US" sz="1400" b="1" u="sng" dirty="0">
                <a:sym typeface="Wingdings" panose="05000000000000000000" pitchFamily="2" charset="2"/>
              </a:rPr>
              <a:t>extern supports only global declaration.</a:t>
            </a:r>
          </a:p>
          <a:p>
            <a:endParaRPr lang="en-US" sz="1400" b="1" u="sng" dirty="0">
              <a:sym typeface="Wingdings" panose="05000000000000000000" pitchFamily="2" charset="2"/>
            </a:endParaRPr>
          </a:p>
          <a:p>
            <a:r>
              <a:rPr lang="en-US" sz="1400" b="1" u="sng" dirty="0">
                <a:sym typeface="Wingdings" panose="05000000000000000000" pitchFamily="2" charset="2"/>
              </a:rPr>
              <a:t>NOTE: extern can be used with the variable and with the function.</a:t>
            </a:r>
          </a:p>
          <a:p>
            <a:endParaRPr lang="en-IN" dirty="0"/>
          </a:p>
        </p:txBody>
      </p:sp>
      <p:sp>
        <p:nvSpPr>
          <p:cNvPr id="6" name="TextBox 5">
            <a:extLst>
              <a:ext uri="{FF2B5EF4-FFF2-40B4-BE49-F238E27FC236}">
                <a16:creationId xmlns:a16="http://schemas.microsoft.com/office/drawing/2014/main" id="{956AFF07-0B2C-7A6C-86B0-EA45FA65D827}"/>
              </a:ext>
            </a:extLst>
          </p:cNvPr>
          <p:cNvSpPr txBox="1"/>
          <p:nvPr/>
        </p:nvSpPr>
        <p:spPr>
          <a:xfrm>
            <a:off x="6363092" y="1250843"/>
            <a:ext cx="5222450" cy="4924425"/>
          </a:xfrm>
          <a:prstGeom prst="rect">
            <a:avLst/>
          </a:prstGeom>
          <a:noFill/>
        </p:spPr>
        <p:txBody>
          <a:bodyPr wrap="square" rtlCol="0">
            <a:spAutoFit/>
          </a:bodyPr>
          <a:lstStyle/>
          <a:p>
            <a:r>
              <a:rPr lang="en-US" sz="1600" dirty="0"/>
              <a:t>Points To Remember:</a:t>
            </a:r>
          </a:p>
          <a:p>
            <a:endParaRPr lang="en-US" sz="1600" dirty="0"/>
          </a:p>
          <a:p>
            <a:pPr marL="342900" indent="-342900">
              <a:buFont typeface="+mj-lt"/>
              <a:buAutoNum type="arabicPeriod"/>
            </a:pPr>
            <a:r>
              <a:rPr lang="en-US" sz="1400" dirty="0">
                <a:sym typeface="Wingdings" panose="05000000000000000000" pitchFamily="2" charset="2"/>
              </a:rPr>
              <a:t>extern supports only global declaration.</a:t>
            </a:r>
          </a:p>
          <a:p>
            <a:pPr marL="342900" indent="-342900">
              <a:buFont typeface="+mj-lt"/>
              <a:buAutoNum type="arabicPeriod"/>
            </a:pPr>
            <a:r>
              <a:rPr lang="en-US" sz="1400" dirty="0">
                <a:sym typeface="Wingdings" panose="05000000000000000000" pitchFamily="2" charset="2"/>
              </a:rPr>
              <a:t>extern can be used with the variable and with the function.</a:t>
            </a:r>
          </a:p>
          <a:p>
            <a:pPr marL="342900" indent="-342900">
              <a:buFont typeface="+mj-lt"/>
              <a:buAutoNum type="arabicPeriod"/>
            </a:pPr>
            <a:r>
              <a:rPr lang="en-US" sz="1400" dirty="0">
                <a:sym typeface="Wingdings" panose="05000000000000000000" pitchFamily="2" charset="2"/>
              </a:rPr>
              <a:t>extern is used when we want to access the variable from another file. It tells x is a global variable in another file.</a:t>
            </a:r>
          </a:p>
          <a:p>
            <a:endParaRPr lang="en-IN" sz="1400" dirty="0"/>
          </a:p>
          <a:p>
            <a:r>
              <a:rPr lang="en-IN" sz="1400" b="1" u="sng" dirty="0"/>
              <a:t>Difference between declaration and definition.</a:t>
            </a:r>
          </a:p>
          <a:p>
            <a:endParaRPr lang="en-IN" sz="1400" b="1" u="sng" dirty="0"/>
          </a:p>
          <a:p>
            <a:r>
              <a:rPr lang="en-IN" sz="1400" b="1" dirty="0"/>
              <a:t>Int x=10;  //declared and defined</a:t>
            </a:r>
          </a:p>
          <a:p>
            <a:endParaRPr lang="en-IN" sz="1400" b="1" u="sng" dirty="0"/>
          </a:p>
          <a:p>
            <a:r>
              <a:rPr lang="en-IN" sz="1400" dirty="0"/>
              <a:t>The </a:t>
            </a:r>
            <a:r>
              <a:rPr lang="en-IN" sz="1400" b="1" u="sng" dirty="0"/>
              <a:t>declaration</a:t>
            </a:r>
            <a:r>
              <a:rPr lang="en-IN" sz="1400" dirty="0"/>
              <a:t> means we just told the compiler about the variable datatype. No space is allocated or no memory is allocated.</a:t>
            </a:r>
          </a:p>
          <a:p>
            <a:endParaRPr lang="en-IN" sz="1400" dirty="0"/>
          </a:p>
          <a:p>
            <a:r>
              <a:rPr lang="en-IN" sz="1400" dirty="0"/>
              <a:t>The </a:t>
            </a:r>
            <a:r>
              <a:rPr lang="en-IN" sz="1400" b="1" u="sng" dirty="0"/>
              <a:t>definition</a:t>
            </a:r>
            <a:r>
              <a:rPr lang="en-IN" sz="1400" dirty="0"/>
              <a:t> means declaration + memory space allocation. </a:t>
            </a:r>
          </a:p>
          <a:p>
            <a:endParaRPr lang="en-IN" sz="1400" dirty="0"/>
          </a:p>
          <a:p>
            <a:r>
              <a:rPr lang="en-IN" sz="1400" b="1" dirty="0"/>
              <a:t>Extern Int x;   </a:t>
            </a:r>
            <a:r>
              <a:rPr lang="en-IN" sz="1400" dirty="0"/>
              <a:t>//just declared not defined i.e. told the compiler about the variable datatype. No space is allocated or no memory is allocated.</a:t>
            </a:r>
          </a:p>
          <a:p>
            <a:endParaRPr lang="en-IN" sz="1400" dirty="0"/>
          </a:p>
          <a:p>
            <a:r>
              <a:rPr lang="en-IN" sz="1400" dirty="0"/>
              <a:t>File2.c makes use of “x” which is declared in another file File1.c</a:t>
            </a:r>
          </a:p>
          <a:p>
            <a:endParaRPr lang="en-US" sz="1600" b="1" dirty="0">
              <a:sym typeface="Wingdings" panose="05000000000000000000" pitchFamily="2" charset="2"/>
            </a:endParaRPr>
          </a:p>
        </p:txBody>
      </p:sp>
      <p:sp>
        <p:nvSpPr>
          <p:cNvPr id="7" name="Rectangle: Rounded Corners 6">
            <a:extLst>
              <a:ext uri="{FF2B5EF4-FFF2-40B4-BE49-F238E27FC236}">
                <a16:creationId xmlns:a16="http://schemas.microsoft.com/office/drawing/2014/main" id="{C1E9AD23-795A-2E95-2290-48EF00369281}"/>
              </a:ext>
            </a:extLst>
          </p:cNvPr>
          <p:cNvSpPr/>
          <p:nvPr/>
        </p:nvSpPr>
        <p:spPr>
          <a:xfrm>
            <a:off x="533399" y="4481189"/>
            <a:ext cx="2348967" cy="126319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Int x=10;</a:t>
            </a:r>
            <a:endParaRPr lang="en-IN" dirty="0"/>
          </a:p>
        </p:txBody>
      </p:sp>
      <p:sp>
        <p:nvSpPr>
          <p:cNvPr id="8" name="Rectangle 7">
            <a:extLst>
              <a:ext uri="{FF2B5EF4-FFF2-40B4-BE49-F238E27FC236}">
                <a16:creationId xmlns:a16="http://schemas.microsoft.com/office/drawing/2014/main" id="{2763F685-D5FA-FE6E-8033-BA357AECA2E4}"/>
              </a:ext>
            </a:extLst>
          </p:cNvPr>
          <p:cNvSpPr/>
          <p:nvPr/>
        </p:nvSpPr>
        <p:spPr>
          <a:xfrm>
            <a:off x="1073568" y="4687344"/>
            <a:ext cx="1367975" cy="2332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File1.c</a:t>
            </a:r>
            <a:endParaRPr lang="en-IN" dirty="0"/>
          </a:p>
        </p:txBody>
      </p:sp>
      <p:sp>
        <p:nvSpPr>
          <p:cNvPr id="9" name="Rectangle 8">
            <a:extLst>
              <a:ext uri="{FF2B5EF4-FFF2-40B4-BE49-F238E27FC236}">
                <a16:creationId xmlns:a16="http://schemas.microsoft.com/office/drawing/2014/main" id="{48BCDE16-372E-A482-2E34-0F67F3F38321}"/>
              </a:ext>
            </a:extLst>
          </p:cNvPr>
          <p:cNvSpPr/>
          <p:nvPr/>
        </p:nvSpPr>
        <p:spPr>
          <a:xfrm>
            <a:off x="3648657" y="4687344"/>
            <a:ext cx="1367975" cy="2332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File2.c</a:t>
            </a:r>
            <a:endParaRPr lang="en-IN" dirty="0"/>
          </a:p>
        </p:txBody>
      </p:sp>
      <p:sp>
        <p:nvSpPr>
          <p:cNvPr id="17" name="TextBox 16">
            <a:extLst>
              <a:ext uri="{FF2B5EF4-FFF2-40B4-BE49-F238E27FC236}">
                <a16:creationId xmlns:a16="http://schemas.microsoft.com/office/drawing/2014/main" id="{FF5213D4-E045-7ACF-8DA1-CA90933C1B5E}"/>
              </a:ext>
            </a:extLst>
          </p:cNvPr>
          <p:cNvSpPr txBox="1"/>
          <p:nvPr/>
        </p:nvSpPr>
        <p:spPr>
          <a:xfrm>
            <a:off x="606458" y="5744380"/>
            <a:ext cx="2196179" cy="369332"/>
          </a:xfrm>
          <a:prstGeom prst="rect">
            <a:avLst/>
          </a:prstGeom>
          <a:noFill/>
        </p:spPr>
        <p:txBody>
          <a:bodyPr wrap="none" rtlCol="0">
            <a:spAutoFit/>
          </a:bodyPr>
          <a:lstStyle/>
          <a:p>
            <a:r>
              <a:rPr lang="en-US" dirty="0"/>
              <a:t>Declared and defined</a:t>
            </a:r>
            <a:endParaRPr lang="en-IN" dirty="0"/>
          </a:p>
        </p:txBody>
      </p:sp>
      <p:sp>
        <p:nvSpPr>
          <p:cNvPr id="18" name="TextBox 17">
            <a:extLst>
              <a:ext uri="{FF2B5EF4-FFF2-40B4-BE49-F238E27FC236}">
                <a16:creationId xmlns:a16="http://schemas.microsoft.com/office/drawing/2014/main" id="{4365BCA3-9DB3-21E2-E848-4ED2E53242FD}"/>
              </a:ext>
            </a:extLst>
          </p:cNvPr>
          <p:cNvSpPr txBox="1"/>
          <p:nvPr/>
        </p:nvSpPr>
        <p:spPr>
          <a:xfrm>
            <a:off x="3701657" y="5765870"/>
            <a:ext cx="1314975" cy="369332"/>
          </a:xfrm>
          <a:prstGeom prst="rect">
            <a:avLst/>
          </a:prstGeom>
          <a:noFill/>
        </p:spPr>
        <p:txBody>
          <a:bodyPr wrap="none" rtlCol="0">
            <a:spAutoFit/>
          </a:bodyPr>
          <a:lstStyle/>
          <a:p>
            <a:r>
              <a:rPr lang="en-US" dirty="0"/>
              <a:t>Just defined</a:t>
            </a:r>
            <a:endParaRPr lang="en-IN" dirty="0"/>
          </a:p>
        </p:txBody>
      </p:sp>
      <p:sp>
        <p:nvSpPr>
          <p:cNvPr id="12" name="Footer Placeholder 11">
            <a:extLst>
              <a:ext uri="{FF2B5EF4-FFF2-40B4-BE49-F238E27FC236}">
                <a16:creationId xmlns:a16="http://schemas.microsoft.com/office/drawing/2014/main" id="{4D7E7821-D951-79DC-9CC2-FE4B3137EA1D}"/>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2226381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g269275fbddb_2_41"/>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160" name="Google Shape;160;g269275fbddb_2_41"/>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52EF7C46-0A1B-3F09-B2B3-2C31EC2702AC}"/>
              </a:ext>
            </a:extLst>
          </p:cNvPr>
          <p:cNvGrpSpPr/>
          <p:nvPr/>
        </p:nvGrpSpPr>
        <p:grpSpPr>
          <a:xfrm>
            <a:off x="184947" y="203998"/>
            <a:ext cx="5630899" cy="696905"/>
            <a:chOff x="277421" y="305996"/>
            <a:chExt cx="8446348" cy="1045357"/>
          </a:xfrm>
        </p:grpSpPr>
        <p:pic>
          <p:nvPicPr>
            <p:cNvPr id="165" name="Google Shape;165;g269275fbddb_2_41"/>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9645A7D8-3604-E7DD-A529-C19F028486B1}"/>
              </a:ext>
            </a:extLst>
          </p:cNvPr>
          <p:cNvSpPr txBox="1"/>
          <p:nvPr/>
        </p:nvSpPr>
        <p:spPr>
          <a:xfrm>
            <a:off x="811763" y="1181174"/>
            <a:ext cx="10027696" cy="1046440"/>
          </a:xfrm>
          <a:prstGeom prst="rect">
            <a:avLst/>
          </a:prstGeom>
          <a:noFill/>
        </p:spPr>
        <p:txBody>
          <a:bodyPr wrap="square">
            <a:spAutoFit/>
          </a:bodyPr>
          <a:lstStyle/>
          <a:p>
            <a:pPr algn="l"/>
            <a:r>
              <a:rPr lang="en-IN" sz="1800" b="1" i="0" u="none" strike="noStrike" baseline="0" dirty="0">
                <a:solidFill>
                  <a:srgbClr val="FF00FF"/>
                </a:solidFill>
                <a:latin typeface="Futura-Bold"/>
              </a:rPr>
              <a:t>Auto Storage Class:</a:t>
            </a:r>
          </a:p>
          <a:p>
            <a:pPr algn="l"/>
            <a:endParaRPr lang="en-IN" sz="800" b="1" dirty="0">
              <a:solidFill>
                <a:srgbClr val="FF00FF"/>
              </a:solidFill>
              <a:latin typeface="Futura-Bold"/>
            </a:endParaRPr>
          </a:p>
          <a:p>
            <a:pPr algn="l"/>
            <a:endParaRPr lang="en-IN" sz="1800" b="0" i="0" u="none" strike="noStrike" baseline="0" dirty="0">
              <a:solidFill>
                <a:srgbClr val="000000"/>
              </a:solidFill>
              <a:latin typeface="Times New Roman" panose="02020603050405020304" pitchFamily="18" charset="0"/>
            </a:endParaRPr>
          </a:p>
          <a:p>
            <a:pPr algn="l"/>
            <a:endParaRPr lang="en-IN" sz="1800" b="0" i="0" u="none" strike="noStrike" baseline="0" dirty="0">
              <a:solidFill>
                <a:srgbClr val="000000"/>
              </a:solidFill>
              <a:latin typeface="Times New Roman" panose="02020603050405020304" pitchFamily="18" charset="0"/>
            </a:endParaRPr>
          </a:p>
        </p:txBody>
      </p:sp>
      <p:pic>
        <p:nvPicPr>
          <p:cNvPr id="4" name="Picture 3">
            <a:extLst>
              <a:ext uri="{FF2B5EF4-FFF2-40B4-BE49-F238E27FC236}">
                <a16:creationId xmlns:a16="http://schemas.microsoft.com/office/drawing/2014/main" id="{8E25305C-BAA8-74BF-EF8A-B09FAE68189E}"/>
              </a:ext>
            </a:extLst>
          </p:cNvPr>
          <p:cNvPicPr>
            <a:picLocks noChangeAspect="1"/>
          </p:cNvPicPr>
          <p:nvPr/>
        </p:nvPicPr>
        <p:blipFill>
          <a:blip r:embed="rId8"/>
          <a:stretch>
            <a:fillRect/>
          </a:stretch>
        </p:blipFill>
        <p:spPr>
          <a:xfrm>
            <a:off x="721059" y="1507482"/>
            <a:ext cx="5227773" cy="2187130"/>
          </a:xfrm>
          <a:prstGeom prst="rect">
            <a:avLst/>
          </a:prstGeom>
        </p:spPr>
      </p:pic>
      <p:pic>
        <p:nvPicPr>
          <p:cNvPr id="7" name="Picture 6">
            <a:extLst>
              <a:ext uri="{FF2B5EF4-FFF2-40B4-BE49-F238E27FC236}">
                <a16:creationId xmlns:a16="http://schemas.microsoft.com/office/drawing/2014/main" id="{1A8BD67E-3E23-1CA2-04A5-DCBD661B68D2}"/>
              </a:ext>
            </a:extLst>
          </p:cNvPr>
          <p:cNvPicPr>
            <a:picLocks noChangeAspect="1"/>
          </p:cNvPicPr>
          <p:nvPr/>
        </p:nvPicPr>
        <p:blipFill>
          <a:blip r:embed="rId9"/>
          <a:stretch>
            <a:fillRect/>
          </a:stretch>
        </p:blipFill>
        <p:spPr>
          <a:xfrm>
            <a:off x="5947244" y="1038939"/>
            <a:ext cx="5121084" cy="2674852"/>
          </a:xfrm>
          <a:prstGeom prst="rect">
            <a:avLst/>
          </a:prstGeom>
        </p:spPr>
      </p:pic>
      <p:pic>
        <p:nvPicPr>
          <p:cNvPr id="9" name="Picture 8">
            <a:extLst>
              <a:ext uri="{FF2B5EF4-FFF2-40B4-BE49-F238E27FC236}">
                <a16:creationId xmlns:a16="http://schemas.microsoft.com/office/drawing/2014/main" id="{2C6B8FC6-CBC7-1898-7704-98ACA7A1C93F}"/>
              </a:ext>
            </a:extLst>
          </p:cNvPr>
          <p:cNvPicPr>
            <a:picLocks noChangeAspect="1"/>
          </p:cNvPicPr>
          <p:nvPr/>
        </p:nvPicPr>
        <p:blipFill>
          <a:blip r:embed="rId10"/>
          <a:stretch>
            <a:fillRect/>
          </a:stretch>
        </p:blipFill>
        <p:spPr>
          <a:xfrm>
            <a:off x="6175864" y="3866123"/>
            <a:ext cx="4663844" cy="1691787"/>
          </a:xfrm>
          <a:prstGeom prst="rect">
            <a:avLst/>
          </a:prstGeom>
        </p:spPr>
      </p:pic>
      <p:sp>
        <p:nvSpPr>
          <p:cNvPr id="11" name="TextBox 10">
            <a:extLst>
              <a:ext uri="{FF2B5EF4-FFF2-40B4-BE49-F238E27FC236}">
                <a16:creationId xmlns:a16="http://schemas.microsoft.com/office/drawing/2014/main" id="{8B9F734A-0D86-4193-0130-83559A9E5A8A}"/>
              </a:ext>
            </a:extLst>
          </p:cNvPr>
          <p:cNvSpPr txBox="1"/>
          <p:nvPr/>
        </p:nvSpPr>
        <p:spPr>
          <a:xfrm>
            <a:off x="811763" y="4040099"/>
            <a:ext cx="3873359" cy="1200329"/>
          </a:xfrm>
          <a:prstGeom prst="rect">
            <a:avLst/>
          </a:prstGeom>
          <a:noFill/>
        </p:spPr>
        <p:txBody>
          <a:bodyPr wrap="square">
            <a:spAutoFit/>
          </a:bodyPr>
          <a:lstStyle/>
          <a:p>
            <a:r>
              <a:rPr lang="en-US" sz="1800" dirty="0"/>
              <a:t>Default Value --</a:t>
            </a:r>
            <a:r>
              <a:rPr lang="en-US" sz="1800" dirty="0">
                <a:sym typeface="Wingdings" panose="05000000000000000000" pitchFamily="2" charset="2"/>
              </a:rPr>
              <a:t>-- Garbage Value</a:t>
            </a:r>
          </a:p>
          <a:p>
            <a:r>
              <a:rPr lang="en-US" sz="1800" dirty="0">
                <a:sym typeface="Wingdings" panose="05000000000000000000" pitchFamily="2" charset="2"/>
              </a:rPr>
              <a:t>Scope --------------  Function/</a:t>
            </a:r>
            <a:r>
              <a:rPr lang="en-US" dirty="0">
                <a:sym typeface="Wingdings" panose="05000000000000000000" pitchFamily="2" charset="2"/>
              </a:rPr>
              <a:t>block/</a:t>
            </a:r>
            <a:endParaRPr lang="en-US" sz="1800" dirty="0">
              <a:sym typeface="Wingdings" panose="05000000000000000000" pitchFamily="2" charset="2"/>
            </a:endParaRPr>
          </a:p>
          <a:p>
            <a:r>
              <a:rPr lang="en-US" sz="1800" dirty="0">
                <a:sym typeface="Wingdings" panose="05000000000000000000" pitchFamily="2" charset="2"/>
              </a:rPr>
              <a:t>Location ----------- </a:t>
            </a:r>
            <a:r>
              <a:rPr lang="en-US" dirty="0">
                <a:sym typeface="Wingdings" panose="05000000000000000000" pitchFamily="2" charset="2"/>
              </a:rPr>
              <a:t>Local variables will be </a:t>
            </a:r>
          </a:p>
          <a:p>
            <a:r>
              <a:rPr lang="en-US" dirty="0">
                <a:sym typeface="Wingdings" panose="05000000000000000000" pitchFamily="2" charset="2"/>
              </a:rPr>
              <a:t>                                stored in RAM/Stack.</a:t>
            </a:r>
            <a:endParaRPr lang="en-US" sz="1800" dirty="0">
              <a:sym typeface="Wingdings" panose="05000000000000000000" pitchFamily="2" charset="2"/>
            </a:endParaRPr>
          </a:p>
        </p:txBody>
      </p:sp>
      <p:sp>
        <p:nvSpPr>
          <p:cNvPr id="12" name="Footer Placeholder 11">
            <a:extLst>
              <a:ext uri="{FF2B5EF4-FFF2-40B4-BE49-F238E27FC236}">
                <a16:creationId xmlns:a16="http://schemas.microsoft.com/office/drawing/2014/main" id="{49852621-3590-7D2F-8A2A-D556F7A9A52E}"/>
              </a:ext>
            </a:extLst>
          </p:cNvPr>
          <p:cNvSpPr>
            <a:spLocks noGrp="1"/>
          </p:cNvSpPr>
          <p:nvPr>
            <p:ph type="ftr" sz="quarter" idx="11"/>
          </p:nvPr>
        </p:nvSpPr>
        <p:spPr>
          <a:xfrm>
            <a:off x="4032006" y="6446819"/>
            <a:ext cx="4114800" cy="365125"/>
          </a:xfrm>
        </p:spPr>
        <p:txBody>
          <a:bodyPr/>
          <a:lstStyle/>
          <a:p>
            <a:r>
              <a:rPr lang="en-IN" sz="1400" b="1" dirty="0">
                <a:solidFill>
                  <a:schemeClr val="bg1"/>
                </a:solidFill>
                <a:effectLst>
                  <a:outerShdw blurRad="38100" dist="38100" dir="2700000" algn="tl">
                    <a:srgbClr val="000000">
                      <a:alpha val="43137"/>
                    </a:srgbClr>
                  </a:outerShdw>
                </a:effectLst>
              </a:rPr>
              <a:t>STORAGE CLASSES/RECURSION</a:t>
            </a:r>
          </a:p>
        </p:txBody>
      </p:sp>
    </p:spTree>
    <p:extLst>
      <p:ext uri="{BB962C8B-B14F-4D97-AF65-F5344CB8AC3E}">
        <p14:creationId xmlns:p14="http://schemas.microsoft.com/office/powerpoint/2010/main" val="7270181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907FC767-E6E4-07DD-A446-D5753FF25598}"/>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C3884503-19D6-9F45-3AEA-A0DFC42B83D1}"/>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01882941-0178-FAED-9F3C-640A342B742B}"/>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BD810651-9B7A-B719-D8E5-B975AF9C80FF}"/>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055BD6E2-5344-35DD-82F1-C878BF35697B}"/>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6F17CFB0-CFFE-7E5C-DC21-54B45F00BFEF}"/>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66C1114D-58EA-9705-852A-717D4AABE2A0}"/>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99C7537A-F40F-5DBA-AD51-DAC7D2A9497E}"/>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46D0A52E-75D5-F4C4-AF19-9CD15D74E189}"/>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CA35DA2D-D811-D9A9-96E8-C411C66FEF6C}"/>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395D4CE4-9881-7475-1FF1-4279055845AD}"/>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417727E7-D563-13B8-9680-5263A88D3071}"/>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8" name="Footer Placeholder 7">
            <a:extLst>
              <a:ext uri="{FF2B5EF4-FFF2-40B4-BE49-F238E27FC236}">
                <a16:creationId xmlns:a16="http://schemas.microsoft.com/office/drawing/2014/main" id="{EEE8D6D0-9E4E-5140-7B6B-C20F7E290012}"/>
              </a:ext>
            </a:extLst>
          </p:cNvPr>
          <p:cNvSpPr>
            <a:spLocks noGrp="1"/>
          </p:cNvSpPr>
          <p:nvPr>
            <p:ph type="ftr" sz="quarter" idx="11"/>
          </p:nvPr>
        </p:nvSpPr>
        <p:spPr/>
        <p:txBody>
          <a:bodyPr/>
          <a:lstStyle/>
          <a:p>
            <a:r>
              <a:rPr lang="en-IN"/>
              <a:t>STORAGE CLASSES/RECURSION</a:t>
            </a:r>
          </a:p>
        </p:txBody>
      </p:sp>
      <p:sp>
        <p:nvSpPr>
          <p:cNvPr id="9" name="TextBox 8">
            <a:extLst>
              <a:ext uri="{FF2B5EF4-FFF2-40B4-BE49-F238E27FC236}">
                <a16:creationId xmlns:a16="http://schemas.microsoft.com/office/drawing/2014/main" id="{118A53EE-9522-45C1-63BF-E88BAD80C160}"/>
              </a:ext>
            </a:extLst>
          </p:cNvPr>
          <p:cNvSpPr txBox="1"/>
          <p:nvPr/>
        </p:nvSpPr>
        <p:spPr>
          <a:xfrm>
            <a:off x="678729" y="1157623"/>
            <a:ext cx="1574470" cy="369332"/>
          </a:xfrm>
          <a:prstGeom prst="rect">
            <a:avLst/>
          </a:prstGeom>
          <a:noFill/>
        </p:spPr>
        <p:txBody>
          <a:bodyPr wrap="none" rtlCol="0">
            <a:spAutoFit/>
          </a:bodyPr>
          <a:lstStyle/>
          <a:p>
            <a:r>
              <a:rPr lang="en-US" u="sng" dirty="0"/>
              <a:t>Recursion In C:</a:t>
            </a:r>
          </a:p>
        </p:txBody>
      </p:sp>
      <p:sp>
        <p:nvSpPr>
          <p:cNvPr id="17" name="TextBox 16">
            <a:extLst>
              <a:ext uri="{FF2B5EF4-FFF2-40B4-BE49-F238E27FC236}">
                <a16:creationId xmlns:a16="http://schemas.microsoft.com/office/drawing/2014/main" id="{5349BEF5-9172-D638-B887-84FD9ECDAA4C}"/>
              </a:ext>
            </a:extLst>
          </p:cNvPr>
          <p:cNvSpPr txBox="1"/>
          <p:nvPr/>
        </p:nvSpPr>
        <p:spPr>
          <a:xfrm>
            <a:off x="4383464" y="1361413"/>
            <a:ext cx="6259398" cy="2462213"/>
          </a:xfrm>
          <a:prstGeom prst="rect">
            <a:avLst/>
          </a:prstGeom>
          <a:noFill/>
        </p:spPr>
        <p:txBody>
          <a:bodyPr wrap="square">
            <a:spAutoFit/>
          </a:bodyPr>
          <a:lstStyle/>
          <a:p>
            <a:r>
              <a:rPr lang="en-US" sz="1400" dirty="0"/>
              <a:t>A </a:t>
            </a:r>
            <a:r>
              <a:rPr lang="en-US" sz="1400" b="1" dirty="0"/>
              <a:t>recursive function</a:t>
            </a:r>
            <a:r>
              <a:rPr lang="en-US" sz="1400" dirty="0"/>
              <a:t> is a function that calls itself in its definition, either directly or indirectly, to solve smaller instances of the same problem. Recursion is particularly useful for problems that can be divided into similar sub-problems.</a:t>
            </a:r>
          </a:p>
          <a:p>
            <a:endParaRPr lang="en-US" sz="1400" dirty="0"/>
          </a:p>
          <a:p>
            <a:r>
              <a:rPr lang="en-US" sz="1400" u="sng" dirty="0"/>
              <a:t>Key Components of a Recursive Function:</a:t>
            </a:r>
          </a:p>
          <a:p>
            <a:endParaRPr lang="en-US" sz="1400" dirty="0"/>
          </a:p>
          <a:p>
            <a:r>
              <a:rPr lang="en-US" sz="1400" b="1" dirty="0"/>
              <a:t>Base Case</a:t>
            </a:r>
            <a:r>
              <a:rPr lang="en-US" sz="1400" dirty="0"/>
              <a:t>: The condition under which the function stops calling itself to avoid infinite recursion.</a:t>
            </a:r>
          </a:p>
          <a:p>
            <a:endParaRPr lang="en-US" sz="1400" dirty="0"/>
          </a:p>
          <a:p>
            <a:r>
              <a:rPr lang="en-US" sz="1400" b="1" dirty="0"/>
              <a:t>Recursive Case</a:t>
            </a:r>
            <a:r>
              <a:rPr lang="en-US" sz="1400" dirty="0"/>
              <a:t>: The part where the function calls itself with a modified argument, moving closer to the base case.</a:t>
            </a:r>
            <a:endParaRPr lang="en-IN" sz="1400" dirty="0"/>
          </a:p>
        </p:txBody>
      </p:sp>
      <p:grpSp>
        <p:nvGrpSpPr>
          <p:cNvPr id="21" name="Group 20">
            <a:extLst>
              <a:ext uri="{FF2B5EF4-FFF2-40B4-BE49-F238E27FC236}">
                <a16:creationId xmlns:a16="http://schemas.microsoft.com/office/drawing/2014/main" id="{98CAE1E1-4311-6FBF-24F7-DF2373ADA2E1}"/>
              </a:ext>
            </a:extLst>
          </p:cNvPr>
          <p:cNvGrpSpPr/>
          <p:nvPr/>
        </p:nvGrpSpPr>
        <p:grpSpPr>
          <a:xfrm>
            <a:off x="745695" y="1533197"/>
            <a:ext cx="3505201" cy="4642384"/>
            <a:chOff x="745695" y="1533197"/>
            <a:chExt cx="3505201" cy="4642384"/>
          </a:xfrm>
        </p:grpSpPr>
        <p:sp>
          <p:nvSpPr>
            <p:cNvPr id="12" name="TextBox 11">
              <a:extLst>
                <a:ext uri="{FF2B5EF4-FFF2-40B4-BE49-F238E27FC236}">
                  <a16:creationId xmlns:a16="http://schemas.microsoft.com/office/drawing/2014/main" id="{CB083A2A-68A1-DD29-7C0E-64CD4916398D}"/>
                </a:ext>
              </a:extLst>
            </p:cNvPr>
            <p:cNvSpPr txBox="1"/>
            <p:nvPr/>
          </p:nvSpPr>
          <p:spPr>
            <a:xfrm>
              <a:off x="745695" y="1533197"/>
              <a:ext cx="3505201" cy="4616648"/>
            </a:xfrm>
            <a:prstGeom prst="rect">
              <a:avLst/>
            </a:prstGeom>
            <a:noFill/>
          </p:spPr>
          <p:txBody>
            <a:bodyPr wrap="square">
              <a:spAutoFit/>
            </a:bodyPr>
            <a:lstStyle/>
            <a:p>
              <a:r>
                <a:rPr lang="en-IN" sz="1400" dirty="0"/>
                <a:t>//RECURSION FUNCTION</a:t>
              </a:r>
            </a:p>
            <a:p>
              <a:r>
                <a:rPr lang="en-IN" sz="1400" dirty="0"/>
                <a:t>#void add();</a:t>
              </a:r>
            </a:p>
            <a:p>
              <a:r>
                <a:rPr lang="en-IN" sz="1400" dirty="0"/>
                <a:t>#include&lt;stdio.h&gt;</a:t>
              </a:r>
            </a:p>
            <a:p>
              <a:r>
                <a:rPr lang="en-IN" sz="1400" dirty="0"/>
                <a:t>void main()</a:t>
              </a:r>
            </a:p>
            <a:p>
              <a:r>
                <a:rPr lang="en-IN" sz="1400" dirty="0"/>
                <a:t>{</a:t>
              </a:r>
            </a:p>
            <a:p>
              <a:r>
                <a:rPr lang="en-IN" sz="1400" dirty="0"/>
                <a:t>	--------</a:t>
              </a:r>
            </a:p>
            <a:p>
              <a:r>
                <a:rPr lang="en-IN" sz="1400" dirty="0"/>
                <a:t>	--------</a:t>
              </a:r>
            </a:p>
            <a:p>
              <a:r>
                <a:rPr lang="en-IN" sz="1400" dirty="0"/>
                <a:t>	add();</a:t>
              </a:r>
            </a:p>
            <a:p>
              <a:r>
                <a:rPr lang="en-IN" sz="1400" dirty="0"/>
                <a:t>	--------</a:t>
              </a:r>
            </a:p>
            <a:p>
              <a:r>
                <a:rPr lang="en-IN" sz="1400" dirty="0"/>
                <a:t>	--------</a:t>
              </a:r>
            </a:p>
            <a:p>
              <a:r>
                <a:rPr lang="en-IN" sz="1400" dirty="0"/>
                <a:t>}</a:t>
              </a:r>
            </a:p>
            <a:p>
              <a:endParaRPr lang="en-IN" sz="1400" dirty="0"/>
            </a:p>
            <a:p>
              <a:r>
                <a:rPr lang="en-IN" sz="1400" dirty="0"/>
                <a:t>void add()                          //Function Definition</a:t>
              </a:r>
            </a:p>
            <a:p>
              <a:r>
                <a:rPr lang="en-IN" sz="1400" dirty="0"/>
                <a:t>{</a:t>
              </a:r>
            </a:p>
            <a:p>
              <a:r>
                <a:rPr lang="en-IN" sz="1400" dirty="0"/>
                <a:t>	---------</a:t>
              </a:r>
            </a:p>
            <a:p>
              <a:r>
                <a:rPr lang="en-IN" sz="1400" dirty="0"/>
                <a:t>	---------</a:t>
              </a:r>
            </a:p>
            <a:p>
              <a:r>
                <a:rPr lang="en-IN" sz="1400" dirty="0"/>
                <a:t>	---------</a:t>
              </a:r>
            </a:p>
            <a:p>
              <a:r>
                <a:rPr lang="en-IN" sz="1400" dirty="0"/>
                <a:t>	add();</a:t>
              </a:r>
            </a:p>
            <a:p>
              <a:r>
                <a:rPr lang="en-IN" sz="1400" dirty="0"/>
                <a:t>	---------</a:t>
              </a:r>
            </a:p>
            <a:p>
              <a:r>
                <a:rPr lang="en-IN" sz="1400" dirty="0"/>
                <a:t>	---------</a:t>
              </a:r>
            </a:p>
            <a:p>
              <a:r>
                <a:rPr lang="en-IN" sz="1400" dirty="0"/>
                <a:t>}</a:t>
              </a:r>
            </a:p>
          </p:txBody>
        </p:sp>
        <p:sp>
          <p:nvSpPr>
            <p:cNvPr id="14" name="Right Brace 13">
              <a:extLst>
                <a:ext uri="{FF2B5EF4-FFF2-40B4-BE49-F238E27FC236}">
                  <a16:creationId xmlns:a16="http://schemas.microsoft.com/office/drawing/2014/main" id="{8A5CF575-EB54-30B5-7CA5-D71BA1E26D59}"/>
                </a:ext>
              </a:extLst>
            </p:cNvPr>
            <p:cNvSpPr/>
            <p:nvPr/>
          </p:nvSpPr>
          <p:spPr>
            <a:xfrm>
              <a:off x="2432115" y="4147794"/>
              <a:ext cx="245097" cy="2027787"/>
            </a:xfrm>
            <a:prstGeom prst="rightBrace">
              <a:avLst/>
            </a:prstGeom>
          </p:spPr>
          <p:style>
            <a:lnRef idx="3">
              <a:schemeClr val="accent5"/>
            </a:lnRef>
            <a:fillRef idx="0">
              <a:schemeClr val="accent5"/>
            </a:fillRef>
            <a:effectRef idx="2">
              <a:schemeClr val="accent5"/>
            </a:effectRef>
            <a:fontRef idx="minor">
              <a:schemeClr val="tx1"/>
            </a:fontRef>
          </p:style>
          <p:txBody>
            <a:bodyPr rtlCol="0" anchor="ctr"/>
            <a:lstStyle/>
            <a:p>
              <a:pPr algn="ctr"/>
              <a:endParaRPr lang="en-IN"/>
            </a:p>
          </p:txBody>
        </p:sp>
        <p:sp>
          <p:nvSpPr>
            <p:cNvPr id="15" name="TextBox 14">
              <a:extLst>
                <a:ext uri="{FF2B5EF4-FFF2-40B4-BE49-F238E27FC236}">
                  <a16:creationId xmlns:a16="http://schemas.microsoft.com/office/drawing/2014/main" id="{D6C0ED8E-9296-226D-BAED-DC86D1D7409F}"/>
                </a:ext>
              </a:extLst>
            </p:cNvPr>
            <p:cNvSpPr txBox="1"/>
            <p:nvPr/>
          </p:nvSpPr>
          <p:spPr>
            <a:xfrm>
              <a:off x="2524013" y="5170914"/>
              <a:ext cx="1726883" cy="307777"/>
            </a:xfrm>
            <a:prstGeom prst="rect">
              <a:avLst/>
            </a:prstGeom>
            <a:noFill/>
          </p:spPr>
          <p:txBody>
            <a:bodyPr wrap="none" rtlCol="0">
              <a:spAutoFit/>
            </a:bodyPr>
            <a:lstStyle/>
            <a:p>
              <a:r>
                <a:rPr lang="en-US" sz="1400" dirty="0"/>
                <a:t>Function calling itself</a:t>
              </a:r>
              <a:endParaRPr lang="en-IN" sz="1400" dirty="0"/>
            </a:p>
          </p:txBody>
        </p:sp>
        <p:cxnSp>
          <p:nvCxnSpPr>
            <p:cNvPr id="20" name="Straight Arrow Connector 19">
              <a:extLst>
                <a:ext uri="{FF2B5EF4-FFF2-40B4-BE49-F238E27FC236}">
                  <a16:creationId xmlns:a16="http://schemas.microsoft.com/office/drawing/2014/main" id="{9F015D0E-3BA8-00F3-7251-FA95A084D8CA}"/>
                </a:ext>
              </a:extLst>
            </p:cNvPr>
            <p:cNvCxnSpPr>
              <a:endCxn id="15" idx="1"/>
            </p:cNvCxnSpPr>
            <p:nvPr/>
          </p:nvCxnSpPr>
          <p:spPr>
            <a:xfrm>
              <a:off x="2253199" y="5324802"/>
              <a:ext cx="270814"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613730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65839821-B118-6FF5-F6ED-8F11EB4BEF49}"/>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BC7A93D2-EEC6-5C48-DF72-B047C22298C1}"/>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D6E4C1AA-E5E0-263F-2921-F6393171A8E3}"/>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699BB5B8-DFB7-157D-7B83-53AE2C6E762C}"/>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7388CC22-1816-876E-3A41-C8D2D4889FE9}"/>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07E41166-D63B-4FE8-D24A-40BEB7347CF0}"/>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84CB70E4-52E6-FC92-A8D5-2593BAC2DA18}"/>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8FFDFE4F-4D13-EB05-0346-EDA906574718}"/>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B6611E14-7B53-2EF2-325A-DF68200667DA}"/>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02786EE9-1920-7B7F-4E0D-F94ADE56A212}"/>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082AC8BA-4227-767F-9960-EE489F1A389E}"/>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8DB21F6A-428C-F74C-8246-B5EBCD03FCB3}"/>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8" name="Footer Placeholder 7">
            <a:extLst>
              <a:ext uri="{FF2B5EF4-FFF2-40B4-BE49-F238E27FC236}">
                <a16:creationId xmlns:a16="http://schemas.microsoft.com/office/drawing/2014/main" id="{0B549BC4-17DC-2819-A10B-4E15AAEBD8BC}"/>
              </a:ext>
            </a:extLst>
          </p:cNvPr>
          <p:cNvSpPr>
            <a:spLocks noGrp="1"/>
          </p:cNvSpPr>
          <p:nvPr>
            <p:ph type="ftr" sz="quarter" idx="11"/>
          </p:nvPr>
        </p:nvSpPr>
        <p:spPr/>
        <p:txBody>
          <a:bodyPr/>
          <a:lstStyle/>
          <a:p>
            <a:r>
              <a:rPr lang="en-IN"/>
              <a:t>STORAGE CLASSES/RECURSION</a:t>
            </a:r>
          </a:p>
        </p:txBody>
      </p:sp>
      <p:pic>
        <p:nvPicPr>
          <p:cNvPr id="6" name="Picture 5">
            <a:extLst>
              <a:ext uri="{FF2B5EF4-FFF2-40B4-BE49-F238E27FC236}">
                <a16:creationId xmlns:a16="http://schemas.microsoft.com/office/drawing/2014/main" id="{5185BD72-6F99-AAFF-7FEE-260B07DD9CF5}"/>
              </a:ext>
            </a:extLst>
          </p:cNvPr>
          <p:cNvPicPr>
            <a:picLocks noChangeAspect="1"/>
          </p:cNvPicPr>
          <p:nvPr/>
        </p:nvPicPr>
        <p:blipFill>
          <a:blip r:embed="rId8"/>
          <a:stretch>
            <a:fillRect/>
          </a:stretch>
        </p:blipFill>
        <p:spPr>
          <a:xfrm>
            <a:off x="533399" y="1749699"/>
            <a:ext cx="5009562" cy="4168501"/>
          </a:xfrm>
          <a:prstGeom prst="rect">
            <a:avLst/>
          </a:prstGeom>
        </p:spPr>
      </p:pic>
      <p:grpSp>
        <p:nvGrpSpPr>
          <p:cNvPr id="17" name="Group 16">
            <a:extLst>
              <a:ext uri="{FF2B5EF4-FFF2-40B4-BE49-F238E27FC236}">
                <a16:creationId xmlns:a16="http://schemas.microsoft.com/office/drawing/2014/main" id="{326A6778-D699-FFAE-CFEA-AB11BE8F2137}"/>
              </a:ext>
            </a:extLst>
          </p:cNvPr>
          <p:cNvGrpSpPr/>
          <p:nvPr/>
        </p:nvGrpSpPr>
        <p:grpSpPr>
          <a:xfrm>
            <a:off x="3388146" y="2158738"/>
            <a:ext cx="1900291" cy="3759462"/>
            <a:chOff x="3388146" y="2158738"/>
            <a:chExt cx="1900291" cy="3759462"/>
          </a:xfrm>
        </p:grpSpPr>
        <p:grpSp>
          <p:nvGrpSpPr>
            <p:cNvPr id="15" name="Group 14">
              <a:extLst>
                <a:ext uri="{FF2B5EF4-FFF2-40B4-BE49-F238E27FC236}">
                  <a16:creationId xmlns:a16="http://schemas.microsoft.com/office/drawing/2014/main" id="{C9C01A4B-8B13-1D8B-A355-8980DF1D24CF}"/>
                </a:ext>
              </a:extLst>
            </p:cNvPr>
            <p:cNvGrpSpPr/>
            <p:nvPr/>
          </p:nvGrpSpPr>
          <p:grpSpPr>
            <a:xfrm>
              <a:off x="3388146" y="2158738"/>
              <a:ext cx="316588" cy="3528893"/>
              <a:chOff x="3388146" y="2158738"/>
              <a:chExt cx="316588" cy="3528893"/>
            </a:xfrm>
          </p:grpSpPr>
          <p:sp>
            <p:nvSpPr>
              <p:cNvPr id="7" name="Arrow: Curved Left 6">
                <a:extLst>
                  <a:ext uri="{FF2B5EF4-FFF2-40B4-BE49-F238E27FC236}">
                    <a16:creationId xmlns:a16="http://schemas.microsoft.com/office/drawing/2014/main" id="{6BDA3A30-75B8-259C-283D-AB9790419BF0}"/>
                  </a:ext>
                </a:extLst>
              </p:cNvPr>
              <p:cNvSpPr/>
              <p:nvPr/>
            </p:nvSpPr>
            <p:spPr>
              <a:xfrm>
                <a:off x="3388146" y="2158738"/>
                <a:ext cx="316588" cy="853839"/>
              </a:xfrm>
              <a:prstGeom prst="curved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2" name="Arrow: Curved Left 11">
                <a:extLst>
                  <a:ext uri="{FF2B5EF4-FFF2-40B4-BE49-F238E27FC236}">
                    <a16:creationId xmlns:a16="http://schemas.microsoft.com/office/drawing/2014/main" id="{CF2BF3BF-CBD3-E702-2413-C1ECB20B3DBF}"/>
                  </a:ext>
                </a:extLst>
              </p:cNvPr>
              <p:cNvSpPr/>
              <p:nvPr/>
            </p:nvSpPr>
            <p:spPr>
              <a:xfrm>
                <a:off x="3388146" y="3034796"/>
                <a:ext cx="316588" cy="853839"/>
              </a:xfrm>
              <a:prstGeom prst="curved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3" name="Arrow: Curved Left 12">
                <a:extLst>
                  <a:ext uri="{FF2B5EF4-FFF2-40B4-BE49-F238E27FC236}">
                    <a16:creationId xmlns:a16="http://schemas.microsoft.com/office/drawing/2014/main" id="{DA8E39E5-DD79-4447-EEC9-5348BB4BDB22}"/>
                  </a:ext>
                </a:extLst>
              </p:cNvPr>
              <p:cNvSpPr/>
              <p:nvPr/>
            </p:nvSpPr>
            <p:spPr>
              <a:xfrm>
                <a:off x="3388146" y="3910854"/>
                <a:ext cx="316588" cy="853839"/>
              </a:xfrm>
              <a:prstGeom prst="curved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4" name="Arrow: Curved Left 13">
                <a:extLst>
                  <a:ext uri="{FF2B5EF4-FFF2-40B4-BE49-F238E27FC236}">
                    <a16:creationId xmlns:a16="http://schemas.microsoft.com/office/drawing/2014/main" id="{88EF8146-5E0C-83BC-3108-CC908C3D50A5}"/>
                  </a:ext>
                </a:extLst>
              </p:cNvPr>
              <p:cNvSpPr/>
              <p:nvPr/>
            </p:nvSpPr>
            <p:spPr>
              <a:xfrm>
                <a:off x="3388146" y="4833792"/>
                <a:ext cx="316588" cy="853839"/>
              </a:xfrm>
              <a:prstGeom prst="curved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grpSp>
        <p:sp>
          <p:nvSpPr>
            <p:cNvPr id="16" name="TextBox 15">
              <a:extLst>
                <a:ext uri="{FF2B5EF4-FFF2-40B4-BE49-F238E27FC236}">
                  <a16:creationId xmlns:a16="http://schemas.microsoft.com/office/drawing/2014/main" id="{39B038C8-AF41-B887-493F-03C3EA3CFE20}"/>
                </a:ext>
              </a:extLst>
            </p:cNvPr>
            <p:cNvSpPr txBox="1"/>
            <p:nvPr/>
          </p:nvSpPr>
          <p:spPr>
            <a:xfrm>
              <a:off x="3784076" y="5179536"/>
              <a:ext cx="1504361" cy="738664"/>
            </a:xfrm>
            <a:prstGeom prst="rect">
              <a:avLst/>
            </a:prstGeom>
            <a:noFill/>
          </p:spPr>
          <p:txBody>
            <a:bodyPr wrap="square" rtlCol="0">
              <a:spAutoFit/>
            </a:bodyPr>
            <a:lstStyle/>
            <a:p>
              <a:r>
                <a:rPr lang="en-US" sz="1400" b="1" u="sng" dirty="0"/>
                <a:t>Base Condition: </a:t>
              </a:r>
              <a:r>
                <a:rPr lang="en-US" sz="1400" dirty="0"/>
                <a:t>When n == 0 or n &lt; 1 needs to stop.</a:t>
              </a:r>
              <a:endParaRPr lang="en-IN" sz="1400" dirty="0"/>
            </a:p>
          </p:txBody>
        </p:sp>
      </p:grpSp>
      <p:sp>
        <p:nvSpPr>
          <p:cNvPr id="19" name="TextBox 18">
            <a:extLst>
              <a:ext uri="{FF2B5EF4-FFF2-40B4-BE49-F238E27FC236}">
                <a16:creationId xmlns:a16="http://schemas.microsoft.com/office/drawing/2014/main" id="{41357A0A-EDA3-9B2E-E96C-5AB950192B7C}"/>
              </a:ext>
            </a:extLst>
          </p:cNvPr>
          <p:cNvSpPr txBox="1"/>
          <p:nvPr/>
        </p:nvSpPr>
        <p:spPr>
          <a:xfrm>
            <a:off x="5487187" y="5287258"/>
            <a:ext cx="6103854" cy="523220"/>
          </a:xfrm>
          <a:prstGeom prst="rect">
            <a:avLst/>
          </a:prstGeom>
          <a:noFill/>
        </p:spPr>
        <p:txBody>
          <a:bodyPr wrap="square">
            <a:spAutoFit/>
          </a:bodyPr>
          <a:lstStyle/>
          <a:p>
            <a:r>
              <a:rPr lang="en-US" sz="1400" b="1" dirty="0"/>
              <a:t>Base Case</a:t>
            </a:r>
            <a:r>
              <a:rPr lang="en-US" sz="1400" dirty="0"/>
              <a:t>: The condition under which the function stops calling itself to avoid infinite recursion.</a:t>
            </a:r>
          </a:p>
        </p:txBody>
      </p:sp>
      <p:sp>
        <p:nvSpPr>
          <p:cNvPr id="21" name="TextBox 20">
            <a:extLst>
              <a:ext uri="{FF2B5EF4-FFF2-40B4-BE49-F238E27FC236}">
                <a16:creationId xmlns:a16="http://schemas.microsoft.com/office/drawing/2014/main" id="{9D9B2131-39EB-6EEE-85C4-5CFC5546EF6E}"/>
              </a:ext>
            </a:extLst>
          </p:cNvPr>
          <p:cNvSpPr txBox="1"/>
          <p:nvPr/>
        </p:nvSpPr>
        <p:spPr>
          <a:xfrm>
            <a:off x="5480774" y="1897128"/>
            <a:ext cx="6103854" cy="523220"/>
          </a:xfrm>
          <a:prstGeom prst="rect">
            <a:avLst/>
          </a:prstGeom>
          <a:noFill/>
        </p:spPr>
        <p:txBody>
          <a:bodyPr wrap="square">
            <a:spAutoFit/>
          </a:bodyPr>
          <a:lstStyle/>
          <a:p>
            <a:r>
              <a:rPr lang="en-US" sz="1400" b="1" dirty="0"/>
              <a:t>Recursive Case</a:t>
            </a:r>
            <a:r>
              <a:rPr lang="en-US" sz="1400" dirty="0"/>
              <a:t>: The part where the function calls itself with a modified argument, moving closer to the base case.</a:t>
            </a:r>
            <a:endParaRPr lang="en-IN" sz="1400" dirty="0"/>
          </a:p>
        </p:txBody>
      </p:sp>
      <p:sp>
        <p:nvSpPr>
          <p:cNvPr id="22" name="TextBox 21">
            <a:extLst>
              <a:ext uri="{FF2B5EF4-FFF2-40B4-BE49-F238E27FC236}">
                <a16:creationId xmlns:a16="http://schemas.microsoft.com/office/drawing/2014/main" id="{7921CB19-BC0C-9519-B4B2-71AA089FD4BA}"/>
              </a:ext>
            </a:extLst>
          </p:cNvPr>
          <p:cNvSpPr txBox="1"/>
          <p:nvPr/>
        </p:nvSpPr>
        <p:spPr>
          <a:xfrm>
            <a:off x="533399" y="1229348"/>
            <a:ext cx="1156727" cy="369332"/>
          </a:xfrm>
          <a:prstGeom prst="rect">
            <a:avLst/>
          </a:prstGeom>
          <a:noFill/>
        </p:spPr>
        <p:txBody>
          <a:bodyPr wrap="none" rtlCol="0">
            <a:spAutoFit/>
          </a:bodyPr>
          <a:lstStyle/>
          <a:p>
            <a:r>
              <a:rPr lang="en-US" dirty="0"/>
              <a:t>Example1:</a:t>
            </a:r>
            <a:endParaRPr lang="en-IN" dirty="0"/>
          </a:p>
        </p:txBody>
      </p:sp>
    </p:spTree>
    <p:extLst>
      <p:ext uri="{BB962C8B-B14F-4D97-AF65-F5344CB8AC3E}">
        <p14:creationId xmlns:p14="http://schemas.microsoft.com/office/powerpoint/2010/main" val="41646013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F0366292-D5DA-834A-3600-4E3841D2378A}"/>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EA9877C6-7170-7A13-6D37-36BA647304B8}"/>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2A45AB6B-A390-2C5A-2031-1C42C1E66F27}"/>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9ACC5134-D7C9-4450-C3E5-A43D774C2020}"/>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2B11B92F-B057-1524-17C1-41ED40639054}"/>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20AB0F8E-1792-640B-7CDC-F57FDA486915}"/>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E243BF49-A006-80E6-FF8E-FE10D9D5D789}"/>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BCC8C795-2003-0088-B507-697243779160}"/>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08F28FDE-4B2E-332C-5D2B-7AE088FEC87D}"/>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4C8C1530-9FCC-74C6-3822-79AD7A2269D4}"/>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E5A9CE7F-B32B-C483-B4B8-F1FD4DBA149A}"/>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5D77FDE7-395B-5E79-9109-1CCD8FDFA368}"/>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8" name="Footer Placeholder 7">
            <a:extLst>
              <a:ext uri="{FF2B5EF4-FFF2-40B4-BE49-F238E27FC236}">
                <a16:creationId xmlns:a16="http://schemas.microsoft.com/office/drawing/2014/main" id="{9D299E0C-B511-C34E-5DE9-D6D60AB280BA}"/>
              </a:ext>
            </a:extLst>
          </p:cNvPr>
          <p:cNvSpPr>
            <a:spLocks noGrp="1"/>
          </p:cNvSpPr>
          <p:nvPr>
            <p:ph type="ftr" sz="quarter" idx="11"/>
          </p:nvPr>
        </p:nvSpPr>
        <p:spPr/>
        <p:txBody>
          <a:bodyPr/>
          <a:lstStyle/>
          <a:p>
            <a:r>
              <a:rPr lang="en-IN"/>
              <a:t>STORAGE CLASSES/RECURSION</a:t>
            </a:r>
          </a:p>
        </p:txBody>
      </p:sp>
      <p:pic>
        <p:nvPicPr>
          <p:cNvPr id="4" name="Picture 3">
            <a:extLst>
              <a:ext uri="{FF2B5EF4-FFF2-40B4-BE49-F238E27FC236}">
                <a16:creationId xmlns:a16="http://schemas.microsoft.com/office/drawing/2014/main" id="{16411A28-418E-8C65-54DE-C9A8C3FBB912}"/>
              </a:ext>
            </a:extLst>
          </p:cNvPr>
          <p:cNvPicPr>
            <a:picLocks noChangeAspect="1"/>
          </p:cNvPicPr>
          <p:nvPr/>
        </p:nvPicPr>
        <p:blipFill>
          <a:blip r:embed="rId8"/>
          <a:stretch>
            <a:fillRect/>
          </a:stretch>
        </p:blipFill>
        <p:spPr>
          <a:xfrm>
            <a:off x="1706252" y="1034440"/>
            <a:ext cx="7107809" cy="5122067"/>
          </a:xfrm>
          <a:prstGeom prst="rect">
            <a:avLst/>
          </a:prstGeom>
        </p:spPr>
      </p:pic>
    </p:spTree>
    <p:extLst>
      <p:ext uri="{BB962C8B-B14F-4D97-AF65-F5344CB8AC3E}">
        <p14:creationId xmlns:p14="http://schemas.microsoft.com/office/powerpoint/2010/main" val="21581590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89A33DE5-EC38-2881-4067-FCAB2B535C8C}"/>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C35BD186-CD0F-5C0D-51AC-5494E4427B6B}"/>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4FF401A7-7927-9D96-7622-BCEC3ABA06CE}"/>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8E3822FD-3C1A-F20A-AC3C-62957F25B98C}"/>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0E21AC58-A86D-2C38-246B-657D00310D82}"/>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6622B6AC-F613-8C3F-4460-6A1CB7548BCC}"/>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9F727963-96D4-1411-BC3D-322451D88974}"/>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1BD863CA-37AD-5891-8638-CE4548955217}"/>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D9CC1F7C-0E7E-E8DA-66E2-40794FC0A8FC}"/>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718129F0-0FA8-60C3-858F-A98384C35C81}"/>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0925487D-41A3-087A-2E82-392DD95DAF0D}"/>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EAA8CB17-DE6C-6B66-CAF1-7BC66913001D}"/>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8" name="Footer Placeholder 7">
            <a:extLst>
              <a:ext uri="{FF2B5EF4-FFF2-40B4-BE49-F238E27FC236}">
                <a16:creationId xmlns:a16="http://schemas.microsoft.com/office/drawing/2014/main" id="{4B9075F1-DAFB-8BEA-ED05-66D40398ECCE}"/>
              </a:ext>
            </a:extLst>
          </p:cNvPr>
          <p:cNvSpPr>
            <a:spLocks noGrp="1"/>
          </p:cNvSpPr>
          <p:nvPr>
            <p:ph type="ftr" sz="quarter" idx="11"/>
          </p:nvPr>
        </p:nvSpPr>
        <p:spPr/>
        <p:txBody>
          <a:bodyPr/>
          <a:lstStyle/>
          <a:p>
            <a:r>
              <a:rPr lang="en-IN"/>
              <a:t>STORAGE CLASSES/RECURSION</a:t>
            </a:r>
          </a:p>
        </p:txBody>
      </p:sp>
      <p:pic>
        <p:nvPicPr>
          <p:cNvPr id="9" name="Picture 8">
            <a:extLst>
              <a:ext uri="{FF2B5EF4-FFF2-40B4-BE49-F238E27FC236}">
                <a16:creationId xmlns:a16="http://schemas.microsoft.com/office/drawing/2014/main" id="{88080CAD-F07E-4970-77D2-B983C1166B45}"/>
              </a:ext>
            </a:extLst>
          </p:cNvPr>
          <p:cNvPicPr>
            <a:picLocks noChangeAspect="1"/>
          </p:cNvPicPr>
          <p:nvPr/>
        </p:nvPicPr>
        <p:blipFill>
          <a:blip r:embed="rId8"/>
          <a:stretch>
            <a:fillRect/>
          </a:stretch>
        </p:blipFill>
        <p:spPr>
          <a:xfrm>
            <a:off x="1550633" y="1181174"/>
            <a:ext cx="6829795" cy="4169250"/>
          </a:xfrm>
          <a:prstGeom prst="rect">
            <a:avLst/>
          </a:prstGeom>
        </p:spPr>
      </p:pic>
    </p:spTree>
    <p:extLst>
      <p:ext uri="{BB962C8B-B14F-4D97-AF65-F5344CB8AC3E}">
        <p14:creationId xmlns:p14="http://schemas.microsoft.com/office/powerpoint/2010/main" val="16644157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FE96BCF1-E6B6-6EF5-3842-A9A7E1311B2D}"/>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989B0E23-351C-5873-5AF9-8C45587E8CE3}"/>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E0196A68-1F9D-0ADE-7145-8974543667AE}"/>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BD1E6993-34D5-5B41-4106-30B7E0922A7E}"/>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A2758121-6DEE-0EE3-83F9-73BEE7D43F24}"/>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D60F45F4-09F9-5283-3647-DC70552D1BB7}"/>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60AFA905-9B07-7226-1703-C21D5E96F9CC}"/>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B0D435CF-3094-BFB1-BD08-48E7C6D116AE}"/>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CC52CC1F-4911-46DA-406D-F4A31E54E0B5}"/>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4CC03405-ED60-A6E9-81A7-2EB2409D6BAA}"/>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C6C05FC5-7CBB-3ADF-9787-EC0A1D09C8BA}"/>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AB6CE743-A79B-F370-0972-DD17448C67A8}"/>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8" name="Footer Placeholder 7">
            <a:extLst>
              <a:ext uri="{FF2B5EF4-FFF2-40B4-BE49-F238E27FC236}">
                <a16:creationId xmlns:a16="http://schemas.microsoft.com/office/drawing/2014/main" id="{0AD93A74-72EA-3385-6664-D0B7D112988C}"/>
              </a:ext>
            </a:extLst>
          </p:cNvPr>
          <p:cNvSpPr>
            <a:spLocks noGrp="1"/>
          </p:cNvSpPr>
          <p:nvPr>
            <p:ph type="ftr" sz="quarter" idx="11"/>
          </p:nvPr>
        </p:nvSpPr>
        <p:spPr/>
        <p:txBody>
          <a:bodyPr/>
          <a:lstStyle/>
          <a:p>
            <a:r>
              <a:rPr lang="en-IN"/>
              <a:t>STORAGE CLASSES/RECURSION</a:t>
            </a:r>
          </a:p>
        </p:txBody>
      </p:sp>
      <p:sp>
        <p:nvSpPr>
          <p:cNvPr id="4" name="TextBox 3">
            <a:extLst>
              <a:ext uri="{FF2B5EF4-FFF2-40B4-BE49-F238E27FC236}">
                <a16:creationId xmlns:a16="http://schemas.microsoft.com/office/drawing/2014/main" id="{A5DF0A76-425C-A2CB-81AC-2D3B98981F4D}"/>
              </a:ext>
            </a:extLst>
          </p:cNvPr>
          <p:cNvSpPr txBox="1"/>
          <p:nvPr/>
        </p:nvSpPr>
        <p:spPr>
          <a:xfrm>
            <a:off x="5942763" y="1228397"/>
            <a:ext cx="4019029" cy="4401205"/>
          </a:xfrm>
          <a:prstGeom prst="rect">
            <a:avLst/>
          </a:prstGeom>
          <a:noFill/>
        </p:spPr>
        <p:txBody>
          <a:bodyPr wrap="square">
            <a:spAutoFit/>
          </a:bodyPr>
          <a:lstStyle/>
          <a:p>
            <a:r>
              <a:rPr lang="en-IN" sz="1400" dirty="0"/>
              <a:t>//GCD Of two numbers</a:t>
            </a:r>
          </a:p>
          <a:p>
            <a:r>
              <a:rPr lang="en-IN" sz="1400" dirty="0"/>
              <a:t>#include&lt;stdio.h&gt;</a:t>
            </a:r>
          </a:p>
          <a:p>
            <a:r>
              <a:rPr lang="en-IN" sz="1400" dirty="0"/>
              <a:t>//#include&lt;conio.h&gt;</a:t>
            </a:r>
          </a:p>
          <a:p>
            <a:r>
              <a:rPr lang="en-IN" sz="1400" dirty="0"/>
              <a:t>int </a:t>
            </a:r>
            <a:r>
              <a:rPr lang="en-IN" sz="1400" dirty="0" err="1"/>
              <a:t>gcd</a:t>
            </a:r>
            <a:r>
              <a:rPr lang="en-IN" sz="1400" dirty="0"/>
              <a:t>(int m, int n)</a:t>
            </a:r>
          </a:p>
          <a:p>
            <a:r>
              <a:rPr lang="en-IN" sz="1400" dirty="0"/>
              <a:t>{</a:t>
            </a:r>
          </a:p>
          <a:p>
            <a:r>
              <a:rPr lang="en-IN" sz="1400" dirty="0"/>
              <a:t>	if(n==0)</a:t>
            </a:r>
          </a:p>
          <a:p>
            <a:r>
              <a:rPr lang="en-IN" sz="1400" dirty="0"/>
              <a:t>	return m;</a:t>
            </a:r>
          </a:p>
          <a:p>
            <a:r>
              <a:rPr lang="en-IN" sz="1400" dirty="0"/>
              <a:t>	</a:t>
            </a:r>
            <a:r>
              <a:rPr lang="en-IN" sz="1400" dirty="0" err="1"/>
              <a:t>gcd</a:t>
            </a:r>
            <a:r>
              <a:rPr lang="en-IN" sz="1400" dirty="0"/>
              <a:t>(n, </a:t>
            </a:r>
            <a:r>
              <a:rPr lang="en-IN" sz="1400" dirty="0" err="1"/>
              <a:t>m%n</a:t>
            </a:r>
            <a:r>
              <a:rPr lang="en-IN" sz="1400" dirty="0"/>
              <a:t>);</a:t>
            </a:r>
          </a:p>
          <a:p>
            <a:r>
              <a:rPr lang="en-IN" sz="1400" dirty="0"/>
              <a:t>}</a:t>
            </a:r>
          </a:p>
          <a:p>
            <a:endParaRPr lang="en-IN" sz="1400" dirty="0"/>
          </a:p>
          <a:p>
            <a:r>
              <a:rPr lang="en-IN" sz="1400" dirty="0"/>
              <a:t>void main()</a:t>
            </a:r>
          </a:p>
          <a:p>
            <a:r>
              <a:rPr lang="en-IN" sz="1400" dirty="0"/>
              <a:t>{</a:t>
            </a:r>
          </a:p>
          <a:p>
            <a:r>
              <a:rPr lang="en-IN" sz="1400" dirty="0"/>
              <a:t>	int a, b, res;</a:t>
            </a:r>
          </a:p>
          <a:p>
            <a:r>
              <a:rPr lang="en-IN" sz="1400" dirty="0"/>
              <a:t>	//</a:t>
            </a:r>
            <a:r>
              <a:rPr lang="en-IN" sz="1400" dirty="0" err="1"/>
              <a:t>clrscr</a:t>
            </a:r>
            <a:r>
              <a:rPr lang="en-IN" sz="1400" dirty="0"/>
              <a:t>();</a:t>
            </a:r>
          </a:p>
          <a:p>
            <a:r>
              <a:rPr lang="en-IN" sz="1400" dirty="0"/>
              <a:t>	printf("enter the values for a and b\n");</a:t>
            </a:r>
          </a:p>
          <a:p>
            <a:r>
              <a:rPr lang="en-IN" sz="1400" dirty="0"/>
              <a:t>	scanf("%d %d", &amp;a, &amp;b);</a:t>
            </a:r>
          </a:p>
          <a:p>
            <a:r>
              <a:rPr lang="en-IN" sz="1400" dirty="0"/>
              <a:t>	res = </a:t>
            </a:r>
            <a:r>
              <a:rPr lang="en-IN" sz="1400" dirty="0" err="1"/>
              <a:t>gcd</a:t>
            </a:r>
            <a:r>
              <a:rPr lang="en-IN" sz="1400" dirty="0"/>
              <a:t>(a, b);</a:t>
            </a:r>
          </a:p>
          <a:p>
            <a:r>
              <a:rPr lang="en-IN" sz="1400" dirty="0"/>
              <a:t>	printf("GCD of two numbers: %d", res);</a:t>
            </a:r>
          </a:p>
          <a:p>
            <a:r>
              <a:rPr lang="en-IN" sz="1400" dirty="0"/>
              <a:t>	//</a:t>
            </a:r>
            <a:r>
              <a:rPr lang="en-IN" sz="1400" dirty="0" err="1"/>
              <a:t>getch</a:t>
            </a:r>
            <a:r>
              <a:rPr lang="en-IN" sz="1400" dirty="0"/>
              <a:t>();</a:t>
            </a:r>
          </a:p>
          <a:p>
            <a:r>
              <a:rPr lang="en-IN" sz="1400" dirty="0"/>
              <a:t>}</a:t>
            </a:r>
          </a:p>
        </p:txBody>
      </p:sp>
      <p:sp>
        <p:nvSpPr>
          <p:cNvPr id="6" name="TextBox 5">
            <a:extLst>
              <a:ext uri="{FF2B5EF4-FFF2-40B4-BE49-F238E27FC236}">
                <a16:creationId xmlns:a16="http://schemas.microsoft.com/office/drawing/2014/main" id="{D04B5B6F-32F0-8449-2C2E-0B18EF57923B}"/>
              </a:ext>
            </a:extLst>
          </p:cNvPr>
          <p:cNvSpPr txBox="1"/>
          <p:nvPr/>
        </p:nvSpPr>
        <p:spPr>
          <a:xfrm>
            <a:off x="697121" y="1451103"/>
            <a:ext cx="5109347" cy="3970318"/>
          </a:xfrm>
          <a:prstGeom prst="rect">
            <a:avLst/>
          </a:prstGeom>
          <a:noFill/>
        </p:spPr>
        <p:txBody>
          <a:bodyPr wrap="none" rtlCol="0">
            <a:spAutoFit/>
          </a:bodyPr>
          <a:lstStyle/>
          <a:p>
            <a:r>
              <a:rPr lang="en-US" sz="1400" b="1" u="sng" dirty="0">
                <a:effectLst>
                  <a:outerShdw blurRad="38100" dist="38100" dir="2700000" algn="tl">
                    <a:srgbClr val="000000">
                      <a:alpha val="43137"/>
                    </a:srgbClr>
                  </a:outerShdw>
                </a:effectLst>
              </a:rPr>
              <a:t>GCD/HCF:</a:t>
            </a:r>
          </a:p>
          <a:p>
            <a:endParaRPr lang="en-US" sz="1400" b="1" u="sng" dirty="0"/>
          </a:p>
          <a:p>
            <a:r>
              <a:rPr lang="en-US" sz="1400" dirty="0"/>
              <a:t>GCD: Greatest Common Divisor</a:t>
            </a:r>
          </a:p>
          <a:p>
            <a:r>
              <a:rPr lang="en-US" sz="1400" dirty="0"/>
              <a:t>HCF: Highest Common Factor</a:t>
            </a:r>
          </a:p>
          <a:p>
            <a:endParaRPr lang="en-US" sz="1400" dirty="0"/>
          </a:p>
          <a:p>
            <a:r>
              <a:rPr lang="en-US" sz="1400" dirty="0"/>
              <a:t>The GCD of two numbers is the largest integer that divides both the</a:t>
            </a:r>
          </a:p>
          <a:p>
            <a:r>
              <a:rPr lang="en-US" sz="1400" dirty="0"/>
              <a:t>Given numbers. Here we follow Euclid’s formulae which states</a:t>
            </a:r>
          </a:p>
          <a:p>
            <a:endParaRPr lang="en-US" sz="1400" dirty="0"/>
          </a:p>
          <a:p>
            <a:r>
              <a:rPr lang="en-US" sz="1400" dirty="0"/>
              <a:t>GCD(m, n) =   n, if n divides a</a:t>
            </a:r>
          </a:p>
          <a:p>
            <a:r>
              <a:rPr lang="en-US" sz="1400" dirty="0"/>
              <a:t>                         GCD(n, </a:t>
            </a:r>
            <a:r>
              <a:rPr lang="en-US" sz="1400" dirty="0" err="1"/>
              <a:t>m%n</a:t>
            </a:r>
            <a:r>
              <a:rPr lang="en-US" sz="1400" dirty="0"/>
              <a:t>)</a:t>
            </a:r>
          </a:p>
          <a:p>
            <a:endParaRPr lang="en-US" sz="1400" dirty="0"/>
          </a:p>
          <a:p>
            <a:endParaRPr lang="en-US" sz="1400" dirty="0"/>
          </a:p>
          <a:p>
            <a:r>
              <a:rPr lang="en-US" sz="1400" b="1" dirty="0">
                <a:effectLst>
                  <a:outerShdw blurRad="38100" dist="38100" dir="2700000" algn="tl">
                    <a:srgbClr val="000000">
                      <a:alpha val="43137"/>
                    </a:srgbClr>
                  </a:outerShdw>
                </a:effectLst>
              </a:rPr>
              <a:t>OUTPUT: </a:t>
            </a:r>
          </a:p>
          <a:p>
            <a:endParaRPr lang="en-US" sz="1400" dirty="0"/>
          </a:p>
          <a:p>
            <a:r>
              <a:rPr lang="en-US" sz="1400" dirty="0"/>
              <a:t>enter the values for a and b</a:t>
            </a:r>
          </a:p>
          <a:p>
            <a:r>
              <a:rPr lang="en-US" sz="1400" dirty="0"/>
              <a:t>150 35</a:t>
            </a:r>
          </a:p>
          <a:p>
            <a:r>
              <a:rPr lang="en-US" sz="1400" dirty="0"/>
              <a:t>GCD of two numbers: 5</a:t>
            </a:r>
          </a:p>
          <a:p>
            <a:endParaRPr lang="en-IN" sz="1400" dirty="0"/>
          </a:p>
        </p:txBody>
      </p:sp>
      <p:grpSp>
        <p:nvGrpSpPr>
          <p:cNvPr id="10" name="Group 9">
            <a:extLst>
              <a:ext uri="{FF2B5EF4-FFF2-40B4-BE49-F238E27FC236}">
                <a16:creationId xmlns:a16="http://schemas.microsoft.com/office/drawing/2014/main" id="{F3E8962F-A8EC-DC4A-EB5D-475016C96290}"/>
              </a:ext>
            </a:extLst>
          </p:cNvPr>
          <p:cNvGrpSpPr/>
          <p:nvPr/>
        </p:nvGrpSpPr>
        <p:grpSpPr>
          <a:xfrm>
            <a:off x="1671612" y="3139088"/>
            <a:ext cx="1335539" cy="538877"/>
            <a:chOff x="1671612" y="3139088"/>
            <a:chExt cx="1335539" cy="538877"/>
          </a:xfrm>
        </p:grpSpPr>
        <p:sp>
          <p:nvSpPr>
            <p:cNvPr id="7" name="Right Brace 6">
              <a:extLst>
                <a:ext uri="{FF2B5EF4-FFF2-40B4-BE49-F238E27FC236}">
                  <a16:creationId xmlns:a16="http://schemas.microsoft.com/office/drawing/2014/main" id="{52729110-9B70-4227-23CF-377860C7422B}"/>
                </a:ext>
              </a:extLst>
            </p:cNvPr>
            <p:cNvSpPr/>
            <p:nvPr/>
          </p:nvSpPr>
          <p:spPr>
            <a:xfrm>
              <a:off x="2856322" y="3139089"/>
              <a:ext cx="150829" cy="538876"/>
            </a:xfrm>
            <a:prstGeom prst="righ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IN"/>
            </a:p>
          </p:txBody>
        </p:sp>
        <p:sp>
          <p:nvSpPr>
            <p:cNvPr id="9" name="Left Brace 8">
              <a:extLst>
                <a:ext uri="{FF2B5EF4-FFF2-40B4-BE49-F238E27FC236}">
                  <a16:creationId xmlns:a16="http://schemas.microsoft.com/office/drawing/2014/main" id="{E2B34DB8-62AE-E161-F57C-0150D45D12E3}"/>
                </a:ext>
              </a:extLst>
            </p:cNvPr>
            <p:cNvSpPr/>
            <p:nvPr/>
          </p:nvSpPr>
          <p:spPr>
            <a:xfrm>
              <a:off x="1671612" y="3139088"/>
              <a:ext cx="105110" cy="538877"/>
            </a:xfrm>
            <a:prstGeom prst="lef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IN"/>
            </a:p>
          </p:txBody>
        </p:sp>
      </p:grpSp>
    </p:spTree>
    <p:extLst>
      <p:ext uri="{BB962C8B-B14F-4D97-AF65-F5344CB8AC3E}">
        <p14:creationId xmlns:p14="http://schemas.microsoft.com/office/powerpoint/2010/main" val="12924221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33C04FB5-FA90-F59E-F007-F1307AB850BB}"/>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5B3FD876-A6B2-0976-1B34-0394BD6E489A}"/>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77A996C5-EF7C-16AF-5EFC-CB0FA977EBE3}"/>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6059EFF3-E8EA-0C32-EB62-94ECACD011EB}"/>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5517A1B0-76AA-495B-6994-766153AC74BC}"/>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E1C42B89-A26E-7687-56CA-F99EBE4B1CC3}"/>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9DD08324-1C16-6A1E-F4EF-1426BFC6CD66}"/>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3BB2B04D-B016-E0E1-AE27-1533B7B11A47}"/>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FDA3CECA-B46D-A180-CDF1-49BE14DF1C69}"/>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67E84725-351F-F620-51CD-048115D7F5FD}"/>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CFCAB9EC-F5F4-D211-3758-978AAD2BF746}"/>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BB1C1620-5FB3-D5BF-47F5-7916E0FEA813}"/>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8" name="Footer Placeholder 7">
            <a:extLst>
              <a:ext uri="{FF2B5EF4-FFF2-40B4-BE49-F238E27FC236}">
                <a16:creationId xmlns:a16="http://schemas.microsoft.com/office/drawing/2014/main" id="{03E90011-F885-A694-DAC7-DA73DD40D0CC}"/>
              </a:ext>
            </a:extLst>
          </p:cNvPr>
          <p:cNvSpPr>
            <a:spLocks noGrp="1"/>
          </p:cNvSpPr>
          <p:nvPr>
            <p:ph type="ftr" sz="quarter" idx="11"/>
          </p:nvPr>
        </p:nvSpPr>
        <p:spPr/>
        <p:txBody>
          <a:bodyPr/>
          <a:lstStyle/>
          <a:p>
            <a:r>
              <a:rPr lang="en-IN"/>
              <a:t>STORAGE CLASSES/RECURSION</a:t>
            </a:r>
          </a:p>
        </p:txBody>
      </p:sp>
      <p:sp>
        <p:nvSpPr>
          <p:cNvPr id="3" name="TextBox 2">
            <a:extLst>
              <a:ext uri="{FF2B5EF4-FFF2-40B4-BE49-F238E27FC236}">
                <a16:creationId xmlns:a16="http://schemas.microsoft.com/office/drawing/2014/main" id="{0E898417-12F1-D227-5F6A-C47BC953B70C}"/>
              </a:ext>
            </a:extLst>
          </p:cNvPr>
          <p:cNvSpPr txBox="1"/>
          <p:nvPr/>
        </p:nvSpPr>
        <p:spPr>
          <a:xfrm>
            <a:off x="533399" y="1157331"/>
            <a:ext cx="4538222" cy="4739759"/>
          </a:xfrm>
          <a:prstGeom prst="rect">
            <a:avLst/>
          </a:prstGeom>
          <a:noFill/>
        </p:spPr>
        <p:txBody>
          <a:bodyPr wrap="square">
            <a:spAutoFit/>
          </a:bodyPr>
          <a:lstStyle/>
          <a:p>
            <a:r>
              <a:rPr lang="en-US" b="1" u="sng" dirty="0">
                <a:effectLst>
                  <a:outerShdw blurRad="38100" dist="38100" dir="2700000" algn="tl">
                    <a:srgbClr val="000000">
                      <a:alpha val="43137"/>
                    </a:srgbClr>
                  </a:outerShdw>
                </a:effectLst>
              </a:rPr>
              <a:t>Fibonacci Series</a:t>
            </a:r>
            <a:r>
              <a:rPr lang="en-US" sz="1800" b="1" u="sng" dirty="0">
                <a:effectLst>
                  <a:outerShdw blurRad="38100" dist="38100" dir="2700000" algn="tl">
                    <a:srgbClr val="000000">
                      <a:alpha val="43137"/>
                    </a:srgbClr>
                  </a:outerShdw>
                </a:effectLst>
              </a:rPr>
              <a:t>:</a:t>
            </a:r>
          </a:p>
          <a:p>
            <a:endParaRPr lang="en-US" b="1" u="sng" dirty="0">
              <a:effectLst>
                <a:outerShdw blurRad="38100" dist="38100" dir="2700000" algn="tl">
                  <a:srgbClr val="000000">
                    <a:alpha val="43137"/>
                  </a:srgbClr>
                </a:outerShdw>
              </a:effectLst>
            </a:endParaRPr>
          </a:p>
          <a:p>
            <a:r>
              <a:rPr lang="en-US" sz="1400" dirty="0">
                <a:effectLst>
                  <a:outerShdw blurRad="38100" dist="38100" dir="2700000" algn="tl">
                    <a:srgbClr val="000000">
                      <a:alpha val="43137"/>
                    </a:srgbClr>
                  </a:outerShdw>
                </a:effectLst>
              </a:rPr>
              <a:t>The general formula for finding the Fibonacci series is</a:t>
            </a:r>
          </a:p>
          <a:p>
            <a:endParaRPr lang="en-US" sz="1400" dirty="0">
              <a:effectLst>
                <a:outerShdw blurRad="38100" dist="38100" dir="2700000" algn="tl">
                  <a:srgbClr val="000000">
                    <a:alpha val="43137"/>
                  </a:srgbClr>
                </a:outerShdw>
              </a:effectLst>
            </a:endParaRPr>
          </a:p>
          <a:p>
            <a:r>
              <a:rPr lang="en-US" sz="1400" dirty="0">
                <a:effectLst>
                  <a:outerShdw blurRad="38100" dist="38100" dir="2700000" algn="tl">
                    <a:srgbClr val="000000">
                      <a:alpha val="43137"/>
                    </a:srgbClr>
                  </a:outerShdw>
                </a:effectLst>
              </a:rPr>
              <a:t>                 0, if(n==0)</a:t>
            </a:r>
          </a:p>
          <a:p>
            <a:r>
              <a:rPr lang="en-US" sz="1400" dirty="0">
                <a:effectLst>
                  <a:outerShdw blurRad="38100" dist="38100" dir="2700000" algn="tl">
                    <a:srgbClr val="000000">
                      <a:alpha val="43137"/>
                    </a:srgbClr>
                  </a:outerShdw>
                </a:effectLst>
              </a:rPr>
              <a:t>Fib(n) =   1, if(n==1)</a:t>
            </a:r>
          </a:p>
          <a:p>
            <a:r>
              <a:rPr lang="en-US" sz="1400" dirty="0">
                <a:effectLst>
                  <a:outerShdw blurRad="38100" dist="38100" dir="2700000" algn="tl">
                    <a:srgbClr val="000000">
                      <a:alpha val="43137"/>
                    </a:srgbClr>
                  </a:outerShdw>
                </a:effectLst>
              </a:rPr>
              <a:t>                 fib(n-1)+fib(n-2), otherwise</a:t>
            </a:r>
          </a:p>
          <a:p>
            <a:endParaRPr lang="en-US" sz="1400" dirty="0">
              <a:effectLst>
                <a:outerShdw blurRad="38100" dist="38100" dir="2700000" algn="tl">
                  <a:srgbClr val="000000">
                    <a:alpha val="43137"/>
                  </a:srgbClr>
                </a:outerShdw>
              </a:effectLst>
            </a:endParaRPr>
          </a:p>
          <a:p>
            <a:r>
              <a:rPr lang="en-US" sz="1400" dirty="0">
                <a:effectLst>
                  <a:outerShdw blurRad="38100" dist="38100" dir="2700000" algn="tl">
                    <a:srgbClr val="000000">
                      <a:alpha val="43137"/>
                    </a:srgbClr>
                  </a:outerShdw>
                </a:effectLst>
              </a:rPr>
              <a:t>A s per the formula</a:t>
            </a:r>
          </a:p>
          <a:p>
            <a:r>
              <a:rPr lang="en-US" sz="1400" dirty="0">
                <a:effectLst>
                  <a:outerShdw blurRad="38100" dist="38100" dir="2700000" algn="tl">
                    <a:srgbClr val="000000">
                      <a:alpha val="43137"/>
                    </a:srgbClr>
                  </a:outerShdw>
                </a:effectLst>
              </a:rPr>
              <a:t>Fib(0) ---- 0</a:t>
            </a:r>
          </a:p>
          <a:p>
            <a:r>
              <a:rPr lang="en-US" sz="1400" dirty="0">
                <a:effectLst>
                  <a:outerShdw blurRad="38100" dist="38100" dir="2700000" algn="tl">
                    <a:srgbClr val="000000">
                      <a:alpha val="43137"/>
                    </a:srgbClr>
                  </a:outerShdw>
                </a:effectLst>
              </a:rPr>
              <a:t>Fib(1) ---- 1</a:t>
            </a:r>
          </a:p>
          <a:p>
            <a:r>
              <a:rPr lang="en-US" sz="1400" dirty="0">
                <a:effectLst>
                  <a:outerShdw blurRad="38100" dist="38100" dir="2700000" algn="tl">
                    <a:srgbClr val="000000">
                      <a:alpha val="43137"/>
                    </a:srgbClr>
                  </a:outerShdw>
                </a:effectLst>
              </a:rPr>
              <a:t>Fib(2) ---- fib(1) + fib(0)</a:t>
            </a:r>
          </a:p>
          <a:p>
            <a:endParaRPr lang="en-US" sz="1400" dirty="0">
              <a:effectLst>
                <a:outerShdw blurRad="38100" dist="38100" dir="2700000" algn="tl">
                  <a:srgbClr val="000000">
                    <a:alpha val="43137"/>
                  </a:srgbClr>
                </a:outerShdw>
              </a:effectLst>
            </a:endParaRPr>
          </a:p>
          <a:p>
            <a:endParaRPr lang="en-US" sz="1400" dirty="0">
              <a:effectLst>
                <a:outerShdw blurRad="38100" dist="38100" dir="2700000" algn="tl">
                  <a:srgbClr val="000000">
                    <a:alpha val="43137"/>
                  </a:srgbClr>
                </a:outerShdw>
              </a:effectLst>
            </a:endParaRPr>
          </a:p>
          <a:p>
            <a:endParaRPr lang="en-US" sz="1400" dirty="0">
              <a:effectLst>
                <a:outerShdw blurRad="38100" dist="38100" dir="2700000" algn="tl">
                  <a:srgbClr val="000000">
                    <a:alpha val="43137"/>
                  </a:srgbClr>
                </a:outerShdw>
              </a:effectLst>
            </a:endParaRPr>
          </a:p>
          <a:p>
            <a:r>
              <a:rPr lang="en-US" sz="1400" b="1" u="sng" dirty="0"/>
              <a:t>OUTPUT:</a:t>
            </a:r>
          </a:p>
          <a:p>
            <a:endParaRPr lang="en-US" sz="1400" dirty="0">
              <a:effectLst>
                <a:outerShdw blurRad="38100" dist="38100" dir="2700000" algn="tl">
                  <a:srgbClr val="000000">
                    <a:alpha val="43137"/>
                  </a:srgbClr>
                </a:outerShdw>
              </a:effectLst>
            </a:endParaRPr>
          </a:p>
          <a:p>
            <a:r>
              <a:rPr lang="en-US" sz="1400" dirty="0">
                <a:effectLst>
                  <a:outerShdw blurRad="38100" dist="38100" dir="2700000" algn="tl">
                    <a:srgbClr val="000000">
                      <a:alpha val="43137"/>
                    </a:srgbClr>
                  </a:outerShdw>
                </a:effectLst>
              </a:rPr>
              <a:t>Enter the value of n</a:t>
            </a:r>
          </a:p>
          <a:p>
            <a:r>
              <a:rPr lang="en-US" sz="1400" dirty="0">
                <a:effectLst>
                  <a:outerShdw blurRad="38100" dist="38100" dir="2700000" algn="tl">
                    <a:srgbClr val="000000">
                      <a:alpha val="43137"/>
                    </a:srgbClr>
                  </a:outerShdw>
                </a:effectLst>
              </a:rPr>
              <a:t>8</a:t>
            </a:r>
          </a:p>
          <a:p>
            <a:r>
              <a:rPr lang="en-US" sz="1400" dirty="0">
                <a:effectLst>
                  <a:outerShdw blurRad="38100" dist="38100" dir="2700000" algn="tl">
                    <a:srgbClr val="000000">
                      <a:alpha val="43137"/>
                    </a:srgbClr>
                  </a:outerShdw>
                </a:effectLst>
              </a:rPr>
              <a:t>Fibonacci series is</a:t>
            </a:r>
          </a:p>
          <a:p>
            <a:r>
              <a:rPr lang="en-US" sz="1400" dirty="0">
                <a:effectLst>
                  <a:outerShdw blurRad="38100" dist="38100" dir="2700000" algn="tl">
                    <a:srgbClr val="000000">
                      <a:alpha val="43137"/>
                    </a:srgbClr>
                  </a:outerShdw>
                </a:effectLst>
              </a:rPr>
              <a:t>21</a:t>
            </a:r>
          </a:p>
        </p:txBody>
      </p:sp>
      <p:grpSp>
        <p:nvGrpSpPr>
          <p:cNvPr id="13" name="Group 12">
            <a:extLst>
              <a:ext uri="{FF2B5EF4-FFF2-40B4-BE49-F238E27FC236}">
                <a16:creationId xmlns:a16="http://schemas.microsoft.com/office/drawing/2014/main" id="{D573EDBB-7910-1143-C472-0983359B5105}"/>
              </a:ext>
            </a:extLst>
          </p:cNvPr>
          <p:cNvGrpSpPr/>
          <p:nvPr/>
        </p:nvGrpSpPr>
        <p:grpSpPr>
          <a:xfrm>
            <a:off x="1168924" y="2111604"/>
            <a:ext cx="2368636" cy="795705"/>
            <a:chOff x="1168924" y="2111604"/>
            <a:chExt cx="2368636" cy="795705"/>
          </a:xfrm>
        </p:grpSpPr>
        <p:sp>
          <p:nvSpPr>
            <p:cNvPr id="11" name="Left Brace 10">
              <a:extLst>
                <a:ext uri="{FF2B5EF4-FFF2-40B4-BE49-F238E27FC236}">
                  <a16:creationId xmlns:a16="http://schemas.microsoft.com/office/drawing/2014/main" id="{B2F6B400-65FD-A209-F0C2-3A7035E88A39}"/>
                </a:ext>
              </a:extLst>
            </p:cNvPr>
            <p:cNvSpPr/>
            <p:nvPr/>
          </p:nvSpPr>
          <p:spPr>
            <a:xfrm>
              <a:off x="1168924" y="2111604"/>
              <a:ext cx="149414" cy="795705"/>
            </a:xfrm>
            <a:prstGeom prst="lef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IN"/>
            </a:p>
          </p:txBody>
        </p:sp>
        <p:sp>
          <p:nvSpPr>
            <p:cNvPr id="12" name="Right Brace 11">
              <a:extLst>
                <a:ext uri="{FF2B5EF4-FFF2-40B4-BE49-F238E27FC236}">
                  <a16:creationId xmlns:a16="http://schemas.microsoft.com/office/drawing/2014/main" id="{E32DB272-E1B2-09E8-FCB2-A1319FF7287A}"/>
                </a:ext>
              </a:extLst>
            </p:cNvPr>
            <p:cNvSpPr/>
            <p:nvPr/>
          </p:nvSpPr>
          <p:spPr>
            <a:xfrm>
              <a:off x="3388146" y="2111604"/>
              <a:ext cx="149414" cy="789705"/>
            </a:xfrm>
            <a:prstGeom prst="righ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IN"/>
            </a:p>
          </p:txBody>
        </p:sp>
      </p:grpSp>
      <p:sp>
        <p:nvSpPr>
          <p:cNvPr id="17" name="TextBox 16">
            <a:extLst>
              <a:ext uri="{FF2B5EF4-FFF2-40B4-BE49-F238E27FC236}">
                <a16:creationId xmlns:a16="http://schemas.microsoft.com/office/drawing/2014/main" id="{F2A6E1E3-5FFD-5800-9AD7-62D2B24960A3}"/>
              </a:ext>
            </a:extLst>
          </p:cNvPr>
          <p:cNvSpPr txBox="1"/>
          <p:nvPr/>
        </p:nvSpPr>
        <p:spPr>
          <a:xfrm>
            <a:off x="5583145" y="1178337"/>
            <a:ext cx="4688150" cy="5093702"/>
          </a:xfrm>
          <a:prstGeom prst="rect">
            <a:avLst/>
          </a:prstGeom>
          <a:noFill/>
        </p:spPr>
        <p:txBody>
          <a:bodyPr wrap="square">
            <a:spAutoFit/>
          </a:bodyPr>
          <a:lstStyle/>
          <a:p>
            <a:r>
              <a:rPr lang="en-IN" sz="1300" dirty="0"/>
              <a:t>//FIBONACCI SERIES</a:t>
            </a:r>
          </a:p>
          <a:p>
            <a:r>
              <a:rPr lang="en-IN" sz="1300" dirty="0"/>
              <a:t>#include&lt;stdio.h&gt;</a:t>
            </a:r>
          </a:p>
          <a:p>
            <a:r>
              <a:rPr lang="en-IN" sz="1300" dirty="0"/>
              <a:t>int </a:t>
            </a:r>
            <a:r>
              <a:rPr lang="en-IN" sz="1300" dirty="0" err="1"/>
              <a:t>fibonacci</a:t>
            </a:r>
            <a:r>
              <a:rPr lang="en-IN" sz="1300" dirty="0"/>
              <a:t>(int);</a:t>
            </a:r>
          </a:p>
          <a:p>
            <a:r>
              <a:rPr lang="en-IN" sz="1300" dirty="0"/>
              <a:t>int main()</a:t>
            </a:r>
          </a:p>
          <a:p>
            <a:r>
              <a:rPr lang="en-IN" sz="1300" dirty="0"/>
              <a:t>{</a:t>
            </a:r>
          </a:p>
          <a:p>
            <a:r>
              <a:rPr lang="en-IN" sz="1300" dirty="0"/>
              <a:t>	int n, </a:t>
            </a:r>
            <a:r>
              <a:rPr lang="en-IN" sz="1300" dirty="0" err="1"/>
              <a:t>i</a:t>
            </a:r>
            <a:r>
              <a:rPr lang="en-IN" sz="1300" dirty="0"/>
              <a:t>, result;</a:t>
            </a:r>
          </a:p>
          <a:p>
            <a:r>
              <a:rPr lang="en-IN" sz="1300" dirty="0"/>
              <a:t>	printf("Enter the value of n\n");</a:t>
            </a:r>
          </a:p>
          <a:p>
            <a:r>
              <a:rPr lang="en-IN" sz="1300" dirty="0"/>
              <a:t>	scanf("%d", &amp;n);</a:t>
            </a:r>
          </a:p>
          <a:p>
            <a:r>
              <a:rPr lang="en-IN" sz="1300" dirty="0"/>
              <a:t>	printf(Fibonacci series is\n");</a:t>
            </a:r>
          </a:p>
          <a:p>
            <a:r>
              <a:rPr lang="en-IN" sz="1300" dirty="0"/>
              <a:t>	for(</a:t>
            </a:r>
            <a:r>
              <a:rPr lang="en-IN" sz="1300" dirty="0" err="1"/>
              <a:t>i</a:t>
            </a:r>
            <a:r>
              <a:rPr lang="en-IN" sz="1300" dirty="0"/>
              <a:t>=0; </a:t>
            </a:r>
            <a:r>
              <a:rPr lang="en-IN" sz="1300" dirty="0" err="1"/>
              <a:t>i</a:t>
            </a:r>
            <a:r>
              <a:rPr lang="en-IN" sz="1300" dirty="0"/>
              <a:t>&lt;n; </a:t>
            </a:r>
            <a:r>
              <a:rPr lang="en-IN" sz="1300" dirty="0" err="1"/>
              <a:t>i</a:t>
            </a:r>
            <a:r>
              <a:rPr lang="en-IN" sz="1300" dirty="0"/>
              <a:t>++);</a:t>
            </a:r>
          </a:p>
          <a:p>
            <a:r>
              <a:rPr lang="en-IN" sz="1300" dirty="0"/>
              <a:t>	{</a:t>
            </a:r>
          </a:p>
          <a:p>
            <a:r>
              <a:rPr lang="en-IN" sz="1300" dirty="0"/>
              <a:t>		result= </a:t>
            </a:r>
            <a:r>
              <a:rPr lang="en-IN" sz="1300" dirty="0" err="1"/>
              <a:t>fibonacci</a:t>
            </a:r>
            <a:r>
              <a:rPr lang="en-IN" sz="1300" dirty="0"/>
              <a:t>(</a:t>
            </a:r>
            <a:r>
              <a:rPr lang="en-IN" sz="1300" dirty="0" err="1"/>
              <a:t>i</a:t>
            </a:r>
            <a:r>
              <a:rPr lang="en-IN" sz="1300" dirty="0"/>
              <a:t>);</a:t>
            </a:r>
          </a:p>
          <a:p>
            <a:r>
              <a:rPr lang="en-IN" sz="1300" dirty="0"/>
              <a:t>		printf("%d\n", result);</a:t>
            </a:r>
          </a:p>
          <a:p>
            <a:r>
              <a:rPr lang="en-IN" sz="1300" dirty="0"/>
              <a:t>	}</a:t>
            </a:r>
          </a:p>
          <a:p>
            <a:r>
              <a:rPr lang="en-IN" sz="1300" dirty="0"/>
              <a:t>	return(0);</a:t>
            </a:r>
          </a:p>
          <a:p>
            <a:r>
              <a:rPr lang="en-IN" sz="1300" dirty="0"/>
              <a:t>}</a:t>
            </a:r>
          </a:p>
          <a:p>
            <a:r>
              <a:rPr lang="en-IN" sz="1300" dirty="0"/>
              <a:t>int </a:t>
            </a:r>
            <a:r>
              <a:rPr lang="en-IN" sz="1300" dirty="0" err="1"/>
              <a:t>fibonacci</a:t>
            </a:r>
            <a:r>
              <a:rPr lang="en-IN" sz="1300" dirty="0"/>
              <a:t>(int n)</a:t>
            </a:r>
          </a:p>
          <a:p>
            <a:r>
              <a:rPr lang="en-IN" sz="1300" dirty="0"/>
              <a:t>{</a:t>
            </a:r>
          </a:p>
          <a:p>
            <a:r>
              <a:rPr lang="en-IN" sz="1300" dirty="0"/>
              <a:t>	if(n==0)</a:t>
            </a:r>
          </a:p>
          <a:p>
            <a:r>
              <a:rPr lang="en-IN" sz="1300" dirty="0"/>
              <a:t>		return(0);</a:t>
            </a:r>
          </a:p>
          <a:p>
            <a:r>
              <a:rPr lang="en-IN" sz="1300" dirty="0"/>
              <a:t>	if(n==1)</a:t>
            </a:r>
          </a:p>
          <a:p>
            <a:r>
              <a:rPr lang="en-IN" sz="1300" dirty="0"/>
              <a:t>		return(1);</a:t>
            </a:r>
          </a:p>
          <a:p>
            <a:r>
              <a:rPr lang="en-IN" sz="1300" dirty="0"/>
              <a:t>	else</a:t>
            </a:r>
          </a:p>
          <a:p>
            <a:r>
              <a:rPr lang="en-IN" sz="1300" dirty="0"/>
              <a:t>		return(</a:t>
            </a:r>
            <a:r>
              <a:rPr lang="en-IN" sz="1300" dirty="0" err="1"/>
              <a:t>fibonacci</a:t>
            </a:r>
            <a:r>
              <a:rPr lang="en-IN" sz="1300" dirty="0"/>
              <a:t>(n-1)+</a:t>
            </a:r>
            <a:r>
              <a:rPr lang="en-IN" sz="1300" dirty="0" err="1"/>
              <a:t>fibonacci</a:t>
            </a:r>
            <a:r>
              <a:rPr lang="en-IN" sz="1300" dirty="0"/>
              <a:t>(n-2));</a:t>
            </a:r>
          </a:p>
          <a:p>
            <a:r>
              <a:rPr lang="en-IN" sz="1300" dirty="0"/>
              <a:t>}</a:t>
            </a:r>
          </a:p>
        </p:txBody>
      </p:sp>
    </p:spTree>
    <p:extLst>
      <p:ext uri="{BB962C8B-B14F-4D97-AF65-F5344CB8AC3E}">
        <p14:creationId xmlns:p14="http://schemas.microsoft.com/office/powerpoint/2010/main" val="18551562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A15235B1-3A81-C5B4-EF63-5AD71602A55F}"/>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FFB98F43-8299-C9A3-090E-DAA798CD17E1}"/>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B67A1EF8-A168-AECC-5E39-EC6F94BD3E2A}"/>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B80569A5-CFB7-59DD-4C8B-F0CE04755DD3}"/>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464B27CA-801C-957B-D618-DE1B295911CB}"/>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E4DE5D14-428D-84FB-9CD7-DB7FB6211C47}"/>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56034B1E-C06E-0914-8FEA-A9C756F7DEE5}"/>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E8CDB4A3-FE68-54F3-6A62-8343501CF8A9}"/>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376ACFB5-38C1-06FD-1DF5-A9AD2F686E1C}"/>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AC3AD707-FE75-1756-FB9A-8265D8CEDC86}"/>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8FFE2767-A946-5A0B-4EE5-2265FE207612}"/>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CFAD62AD-8BC5-266B-9FF9-C366D81F0FCD}"/>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8" name="Footer Placeholder 7">
            <a:extLst>
              <a:ext uri="{FF2B5EF4-FFF2-40B4-BE49-F238E27FC236}">
                <a16:creationId xmlns:a16="http://schemas.microsoft.com/office/drawing/2014/main" id="{7878C573-D75A-385D-18D7-A805742CED32}"/>
              </a:ext>
            </a:extLst>
          </p:cNvPr>
          <p:cNvSpPr>
            <a:spLocks noGrp="1"/>
          </p:cNvSpPr>
          <p:nvPr>
            <p:ph type="ftr" sz="quarter" idx="11"/>
          </p:nvPr>
        </p:nvSpPr>
        <p:spPr/>
        <p:txBody>
          <a:bodyPr/>
          <a:lstStyle/>
          <a:p>
            <a:r>
              <a:rPr lang="en-IN"/>
              <a:t>STORAGE CLASSES/RECURSION</a:t>
            </a:r>
          </a:p>
        </p:txBody>
      </p:sp>
      <p:sp>
        <p:nvSpPr>
          <p:cNvPr id="7" name="TextBox 6">
            <a:extLst>
              <a:ext uri="{FF2B5EF4-FFF2-40B4-BE49-F238E27FC236}">
                <a16:creationId xmlns:a16="http://schemas.microsoft.com/office/drawing/2014/main" id="{0385E954-13FD-D08C-1092-65D773FB7C6F}"/>
              </a:ext>
            </a:extLst>
          </p:cNvPr>
          <p:cNvSpPr txBox="1"/>
          <p:nvPr/>
        </p:nvSpPr>
        <p:spPr>
          <a:xfrm>
            <a:off x="339365" y="1117726"/>
            <a:ext cx="2211696" cy="369332"/>
          </a:xfrm>
          <a:prstGeom prst="rect">
            <a:avLst/>
          </a:prstGeom>
          <a:noFill/>
        </p:spPr>
        <p:txBody>
          <a:bodyPr wrap="none" rtlCol="0">
            <a:spAutoFit/>
          </a:bodyPr>
          <a:lstStyle/>
          <a:p>
            <a:r>
              <a:rPr lang="en-US" dirty="0"/>
              <a:t>TO PRINT THE SERIES:</a:t>
            </a:r>
          </a:p>
        </p:txBody>
      </p:sp>
      <p:sp>
        <p:nvSpPr>
          <p:cNvPr id="10" name="TextBox 9">
            <a:extLst>
              <a:ext uri="{FF2B5EF4-FFF2-40B4-BE49-F238E27FC236}">
                <a16:creationId xmlns:a16="http://schemas.microsoft.com/office/drawing/2014/main" id="{1F9281D1-CF6E-7113-C821-0BC60287E835}"/>
              </a:ext>
            </a:extLst>
          </p:cNvPr>
          <p:cNvSpPr txBox="1"/>
          <p:nvPr/>
        </p:nvSpPr>
        <p:spPr>
          <a:xfrm>
            <a:off x="339365" y="1578877"/>
            <a:ext cx="5213023" cy="4185761"/>
          </a:xfrm>
          <a:prstGeom prst="rect">
            <a:avLst/>
          </a:prstGeom>
          <a:noFill/>
        </p:spPr>
        <p:txBody>
          <a:bodyPr wrap="square">
            <a:spAutoFit/>
          </a:bodyPr>
          <a:lstStyle/>
          <a:p>
            <a:r>
              <a:rPr lang="en-IN" sz="1400" dirty="0"/>
              <a:t>#include &lt;stdio.h&gt;</a:t>
            </a:r>
          </a:p>
          <a:p>
            <a:r>
              <a:rPr lang="en-IN" sz="1400" dirty="0"/>
              <a:t>int </a:t>
            </a:r>
            <a:r>
              <a:rPr lang="en-IN" sz="1400" dirty="0" err="1"/>
              <a:t>fibonacci</a:t>
            </a:r>
            <a:r>
              <a:rPr lang="en-IN" sz="1400" dirty="0"/>
              <a:t>(int n) </a:t>
            </a:r>
          </a:p>
          <a:p>
            <a:r>
              <a:rPr lang="en-IN" sz="1400" dirty="0"/>
              <a:t>{</a:t>
            </a:r>
          </a:p>
          <a:p>
            <a:r>
              <a:rPr lang="en-IN" sz="1400" dirty="0"/>
              <a:t>    if (n == 0) { return 0; }  // Base case 1</a:t>
            </a:r>
          </a:p>
          <a:p>
            <a:r>
              <a:rPr lang="en-IN" sz="1400" dirty="0"/>
              <a:t>    else if (n == 1) { return 1; } // Base case 2</a:t>
            </a:r>
          </a:p>
          <a:p>
            <a:r>
              <a:rPr lang="en-IN" sz="1400" dirty="0"/>
              <a:t>	else </a:t>
            </a:r>
          </a:p>
          <a:p>
            <a:r>
              <a:rPr lang="en-IN" sz="1400" dirty="0"/>
              <a:t>	{return </a:t>
            </a:r>
            <a:r>
              <a:rPr lang="en-IN" sz="1400" dirty="0" err="1"/>
              <a:t>fibonacci</a:t>
            </a:r>
            <a:r>
              <a:rPr lang="en-IN" sz="1400" dirty="0"/>
              <a:t>(n - 1) + </a:t>
            </a:r>
            <a:r>
              <a:rPr lang="en-IN" sz="1400" dirty="0" err="1"/>
              <a:t>fibonacci</a:t>
            </a:r>
            <a:r>
              <a:rPr lang="en-IN" sz="1400" dirty="0"/>
              <a:t>(n - 2);}  // Recursive case</a:t>
            </a:r>
          </a:p>
          <a:p>
            <a:r>
              <a:rPr lang="en-IN" sz="1400" dirty="0"/>
              <a:t>}</a:t>
            </a:r>
          </a:p>
          <a:p>
            <a:endParaRPr lang="en-IN" sz="1400" dirty="0"/>
          </a:p>
          <a:p>
            <a:r>
              <a:rPr lang="en-IN" sz="1400" dirty="0"/>
              <a:t>void </a:t>
            </a:r>
            <a:r>
              <a:rPr lang="en-IN" sz="1400" dirty="0" err="1"/>
              <a:t>printFibonacciRecursive</a:t>
            </a:r>
            <a:r>
              <a:rPr lang="en-IN" sz="1400" dirty="0"/>
              <a:t>(int n) </a:t>
            </a:r>
          </a:p>
          <a:p>
            <a:r>
              <a:rPr lang="en-IN" sz="1400" dirty="0"/>
              <a:t>{</a:t>
            </a:r>
          </a:p>
          <a:p>
            <a:r>
              <a:rPr lang="en-IN" sz="1400" dirty="0"/>
              <a:t>    printf("Fibonacci Series:");</a:t>
            </a:r>
          </a:p>
          <a:p>
            <a:r>
              <a:rPr lang="en-IN" sz="1400" dirty="0"/>
              <a:t>    for (int </a:t>
            </a:r>
            <a:r>
              <a:rPr lang="en-IN" sz="1400" dirty="0" err="1"/>
              <a:t>i</a:t>
            </a:r>
            <a:r>
              <a:rPr lang="en-IN" sz="1400" dirty="0"/>
              <a:t> = 0; </a:t>
            </a:r>
            <a:r>
              <a:rPr lang="en-IN" sz="1400" dirty="0" err="1"/>
              <a:t>i</a:t>
            </a:r>
            <a:r>
              <a:rPr lang="en-IN" sz="1400" dirty="0"/>
              <a:t> &lt; n; </a:t>
            </a:r>
            <a:r>
              <a:rPr lang="en-IN" sz="1400" dirty="0" err="1"/>
              <a:t>i</a:t>
            </a:r>
            <a:r>
              <a:rPr lang="en-IN" sz="1400" dirty="0"/>
              <a:t>++) </a:t>
            </a:r>
          </a:p>
          <a:p>
            <a:r>
              <a:rPr lang="en-IN" sz="1400" dirty="0"/>
              <a:t>	{</a:t>
            </a:r>
          </a:p>
          <a:p>
            <a:r>
              <a:rPr lang="en-IN" sz="1400" dirty="0"/>
              <a:t>        printf(" %d", </a:t>
            </a:r>
            <a:r>
              <a:rPr lang="en-IN" sz="1400" dirty="0" err="1"/>
              <a:t>fibonacci</a:t>
            </a:r>
            <a:r>
              <a:rPr lang="en-IN" sz="1400" dirty="0"/>
              <a:t>(</a:t>
            </a:r>
            <a:r>
              <a:rPr lang="en-IN" sz="1400" dirty="0" err="1"/>
              <a:t>i</a:t>
            </a:r>
            <a:r>
              <a:rPr lang="en-IN" sz="1400" dirty="0"/>
              <a:t>));  // Print each Fibonacci number</a:t>
            </a:r>
          </a:p>
          <a:p>
            <a:r>
              <a:rPr lang="en-IN" sz="1400" dirty="0"/>
              <a:t>    }</a:t>
            </a:r>
          </a:p>
          <a:p>
            <a:r>
              <a:rPr lang="en-IN" sz="1400" dirty="0"/>
              <a:t>    printf("\n");</a:t>
            </a:r>
          </a:p>
          <a:p>
            <a:r>
              <a:rPr lang="en-IN" sz="1400" dirty="0"/>
              <a:t>}</a:t>
            </a:r>
          </a:p>
        </p:txBody>
      </p:sp>
      <p:sp>
        <p:nvSpPr>
          <p:cNvPr id="12" name="TextBox 11">
            <a:extLst>
              <a:ext uri="{FF2B5EF4-FFF2-40B4-BE49-F238E27FC236}">
                <a16:creationId xmlns:a16="http://schemas.microsoft.com/office/drawing/2014/main" id="{1C2D91CC-2EB8-A631-1323-7E693AF2DE4E}"/>
              </a:ext>
            </a:extLst>
          </p:cNvPr>
          <p:cNvSpPr txBox="1"/>
          <p:nvPr/>
        </p:nvSpPr>
        <p:spPr>
          <a:xfrm>
            <a:off x="5731767" y="1174833"/>
            <a:ext cx="4225565" cy="5047536"/>
          </a:xfrm>
          <a:prstGeom prst="rect">
            <a:avLst/>
          </a:prstGeom>
          <a:noFill/>
        </p:spPr>
        <p:txBody>
          <a:bodyPr wrap="square">
            <a:spAutoFit/>
          </a:bodyPr>
          <a:lstStyle/>
          <a:p>
            <a:r>
              <a:rPr lang="en-IN" sz="1400" dirty="0"/>
              <a:t>int main() </a:t>
            </a:r>
          </a:p>
          <a:p>
            <a:r>
              <a:rPr lang="en-IN" sz="1400" dirty="0"/>
              <a:t>{</a:t>
            </a:r>
          </a:p>
          <a:p>
            <a:r>
              <a:rPr lang="en-IN" sz="1400" dirty="0"/>
              <a:t>    int n;</a:t>
            </a:r>
          </a:p>
          <a:p>
            <a:r>
              <a:rPr lang="en-IN" sz="1400" dirty="0"/>
              <a:t>    printf("Enter the value of n: ");</a:t>
            </a:r>
          </a:p>
          <a:p>
            <a:r>
              <a:rPr lang="en-IN" sz="1400" dirty="0"/>
              <a:t>    scanf("%d", &amp;n);</a:t>
            </a:r>
          </a:p>
          <a:p>
            <a:r>
              <a:rPr lang="en-IN" sz="1400" dirty="0"/>
              <a:t>    if (n &lt; 1) </a:t>
            </a:r>
          </a:p>
          <a:p>
            <a:r>
              <a:rPr lang="en-IN" sz="1400" dirty="0"/>
              <a:t>    {</a:t>
            </a:r>
          </a:p>
          <a:p>
            <a:r>
              <a:rPr lang="en-IN" sz="1400" dirty="0"/>
              <a:t>        printf("Please enter a positive number.\n");</a:t>
            </a:r>
          </a:p>
          <a:p>
            <a:r>
              <a:rPr lang="en-IN" sz="1400" dirty="0"/>
              <a:t>    } </a:t>
            </a:r>
          </a:p>
          <a:p>
            <a:r>
              <a:rPr lang="en-IN" sz="1400" dirty="0"/>
              <a:t>    else </a:t>
            </a:r>
          </a:p>
          <a:p>
            <a:r>
              <a:rPr lang="en-IN" sz="1400" dirty="0"/>
              <a:t>    {</a:t>
            </a:r>
          </a:p>
          <a:p>
            <a:r>
              <a:rPr lang="en-IN" sz="1400" dirty="0"/>
              <a:t>        </a:t>
            </a:r>
            <a:r>
              <a:rPr lang="en-IN" sz="1400" dirty="0" err="1"/>
              <a:t>printFibonacciRecursive</a:t>
            </a:r>
            <a:r>
              <a:rPr lang="en-IN" sz="1400" dirty="0"/>
              <a:t>(n);</a:t>
            </a:r>
          </a:p>
          <a:p>
            <a:r>
              <a:rPr lang="en-IN" sz="1400" dirty="0"/>
              <a:t>    }</a:t>
            </a:r>
          </a:p>
          <a:p>
            <a:r>
              <a:rPr lang="en-IN" sz="1400" dirty="0"/>
              <a:t>    return 0;</a:t>
            </a:r>
          </a:p>
          <a:p>
            <a:r>
              <a:rPr lang="en-IN" sz="1400" dirty="0"/>
              <a:t>}</a:t>
            </a:r>
          </a:p>
          <a:p>
            <a:endParaRPr lang="en-IN" sz="1400" dirty="0"/>
          </a:p>
          <a:p>
            <a:endParaRPr lang="en-IN" sz="1400" dirty="0"/>
          </a:p>
          <a:p>
            <a:r>
              <a:rPr lang="en-IN" sz="1400" b="1" u="sng" dirty="0">
                <a:effectLst>
                  <a:outerShdw blurRad="38100" dist="38100" dir="2700000" algn="tl">
                    <a:srgbClr val="000000">
                      <a:alpha val="43137"/>
                    </a:srgbClr>
                  </a:outerShdw>
                </a:effectLst>
              </a:rPr>
              <a:t>OUTPUT:</a:t>
            </a:r>
          </a:p>
          <a:p>
            <a:endParaRPr lang="en-IN" sz="1400" dirty="0"/>
          </a:p>
          <a:p>
            <a:r>
              <a:rPr lang="en-US" sz="1400" dirty="0"/>
              <a:t>Enter the value of n: 8</a:t>
            </a:r>
          </a:p>
          <a:p>
            <a:r>
              <a:rPr lang="en-US" sz="1400" dirty="0"/>
              <a:t>Fibonacci Series: 0 1 1 2 3 5 8 13</a:t>
            </a:r>
            <a:endParaRPr lang="en-IN" sz="1400" dirty="0"/>
          </a:p>
          <a:p>
            <a:endParaRPr lang="en-IN" sz="1400" dirty="0"/>
          </a:p>
          <a:p>
            <a:endParaRPr lang="en-IN" sz="1400" dirty="0"/>
          </a:p>
        </p:txBody>
      </p:sp>
      <p:sp>
        <p:nvSpPr>
          <p:cNvPr id="13" name="TextBox 12">
            <a:extLst>
              <a:ext uri="{FF2B5EF4-FFF2-40B4-BE49-F238E27FC236}">
                <a16:creationId xmlns:a16="http://schemas.microsoft.com/office/drawing/2014/main" id="{7A3C5F83-2D2B-A89A-AF00-3CEA4CDF0A03}"/>
              </a:ext>
            </a:extLst>
          </p:cNvPr>
          <p:cNvSpPr txBox="1"/>
          <p:nvPr/>
        </p:nvSpPr>
        <p:spPr>
          <a:xfrm>
            <a:off x="263951" y="5764638"/>
            <a:ext cx="3261662" cy="369332"/>
          </a:xfrm>
          <a:prstGeom prst="rect">
            <a:avLst/>
          </a:prstGeom>
          <a:noFill/>
        </p:spPr>
        <p:txBody>
          <a:bodyPr wrap="none" rtlCol="0">
            <a:spAutoFit/>
          </a:bodyPr>
          <a:lstStyle/>
          <a:p>
            <a:r>
              <a:rPr lang="en-US" b="1" dirty="0">
                <a:effectLst>
                  <a:outerShdw blurRad="38100" dist="38100" dir="2700000" algn="tl">
                    <a:srgbClr val="000000">
                      <a:alpha val="43137"/>
                    </a:srgbClr>
                  </a:outerShdw>
                </a:effectLst>
              </a:rPr>
              <a:t>TYPES OF RECURSION IN NOTES</a:t>
            </a:r>
            <a:r>
              <a:rPr lang="en-US" dirty="0"/>
              <a:t>:</a:t>
            </a:r>
            <a:endParaRPr lang="en-IN" dirty="0"/>
          </a:p>
        </p:txBody>
      </p:sp>
    </p:spTree>
    <p:extLst>
      <p:ext uri="{BB962C8B-B14F-4D97-AF65-F5344CB8AC3E}">
        <p14:creationId xmlns:p14="http://schemas.microsoft.com/office/powerpoint/2010/main" val="37730414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49BA67E4-B711-93F3-F389-46D9CE4D6582}"/>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CBDEA79E-B0E5-211A-E596-CE53E593879F}"/>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9C1B05CF-D979-074D-B6A8-489C731C0AC8}"/>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E0166CFC-D682-15DC-6568-BE83DF6D21C0}"/>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5B0F7258-E694-1967-59DB-BA616B76B629}"/>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33C12416-B73A-F093-62F4-6925FEDF1023}"/>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EE39EB74-8145-4B4A-2AAB-8BC0AC5A638B}"/>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AC4400B5-BBCE-D308-E72D-605EBE5FCA2A}"/>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0BC1C7C1-23B9-980C-2F8A-BE0567547ED2}"/>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AABC8F28-B8CA-21BA-56C0-00842ABB7535}"/>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C42A5775-C9EA-BEF6-09E6-7237FBC5CC07}"/>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D9587DBB-00AB-E40B-29E8-E771D2012BA3}"/>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8" name="Footer Placeholder 7">
            <a:extLst>
              <a:ext uri="{FF2B5EF4-FFF2-40B4-BE49-F238E27FC236}">
                <a16:creationId xmlns:a16="http://schemas.microsoft.com/office/drawing/2014/main" id="{83CC1F76-F9CD-6898-D4AF-964F15917630}"/>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36163187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19850A62-4AEB-E625-5287-7307C57ECAB0}"/>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B6D9C624-13B7-FBA0-05A4-E1B38EC6D926}"/>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C683CF40-FF26-B11F-3C54-CBFAF8922730}"/>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F8151CC9-4648-A1CA-6499-D44D243E84A8}"/>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711A9095-8A26-5353-BCE1-BF88C8718479}"/>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D8A3C0A3-3F20-CFEC-FA10-13C2E899EFE4}"/>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8FD4AB96-B07C-86C4-CE1B-1A93CFF986B0}"/>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A6F848D8-EB45-A2BC-30F9-85B9318A8AD4}"/>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0A450CD7-0644-1592-DF0A-CFFFDC440437}"/>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4A265F94-3628-1E17-9D37-BCDB95E8F1A7}"/>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CF3BDFC2-E7BB-4862-A9D2-04E48F12401E}"/>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3795CBF7-672E-3AD1-B765-7B7E003AE805}"/>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8" name="Footer Placeholder 7">
            <a:extLst>
              <a:ext uri="{FF2B5EF4-FFF2-40B4-BE49-F238E27FC236}">
                <a16:creationId xmlns:a16="http://schemas.microsoft.com/office/drawing/2014/main" id="{FFFB3E7F-DBCC-96E1-C6D6-23DEF2193C67}"/>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1477484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5803FA1F-E885-6EC2-2712-768EF278433C}"/>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12169734-6E99-CD0D-C6EF-6C404CE9271F}"/>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6F96615A-DA81-F92D-5D32-FE36E1986060}"/>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69A62E56-E79E-7156-C547-C5ACF6301897}"/>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7B5B6B65-E071-F382-BD7A-116415791653}"/>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3A99FCBB-F423-65C7-B078-0CC6CE72DDA5}"/>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A6A358DE-FA2C-1FFD-1FCA-366E260ECD76}"/>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4CFAED9F-9C61-B039-8744-9C08ECF421E5}"/>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47F15DAC-D403-9D4B-467D-70D6163F94AF}"/>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9EA1A3A8-4F4B-8EE2-537C-53423913BC51}"/>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A10A0969-93DB-F104-1E4E-93A1780F585D}"/>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9E249DFE-5A22-BAAE-1F8A-22F9C4E18E99}"/>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0284BC85-5B08-6A79-7D3C-F98C91D821E0}"/>
              </a:ext>
            </a:extLst>
          </p:cNvPr>
          <p:cNvSpPr txBox="1"/>
          <p:nvPr/>
        </p:nvSpPr>
        <p:spPr>
          <a:xfrm>
            <a:off x="575035" y="1181174"/>
            <a:ext cx="9499410" cy="5416868"/>
          </a:xfrm>
          <a:prstGeom prst="rect">
            <a:avLst/>
          </a:prstGeom>
          <a:noFill/>
        </p:spPr>
        <p:txBody>
          <a:bodyPr wrap="square">
            <a:spAutoFit/>
          </a:bodyPr>
          <a:lstStyle/>
          <a:p>
            <a:pPr algn="l"/>
            <a:r>
              <a:rPr lang="en-IN" sz="1800" b="1" i="0" u="none" strike="noStrike" baseline="0" dirty="0">
                <a:solidFill>
                  <a:srgbClr val="FF00FF"/>
                </a:solidFill>
                <a:latin typeface="Futura-Bold"/>
              </a:rPr>
              <a:t>Examples:</a:t>
            </a:r>
          </a:p>
          <a:p>
            <a:pPr algn="l"/>
            <a:endParaRPr lang="en-IN" b="1" dirty="0">
              <a:solidFill>
                <a:srgbClr val="FF00FF"/>
              </a:solidFill>
              <a:latin typeface="Futura-Bold"/>
            </a:endParaRPr>
          </a:p>
          <a:p>
            <a:pPr algn="l"/>
            <a:r>
              <a:rPr lang="en-US" sz="1400" i="0" u="none" strike="noStrike" baseline="0" dirty="0"/>
              <a:t>//Auto Storage Class</a:t>
            </a:r>
          </a:p>
          <a:p>
            <a:pPr algn="l"/>
            <a:r>
              <a:rPr lang="en-US" sz="1400" i="0" u="none" strike="noStrike" baseline="0" dirty="0"/>
              <a:t>#include&lt;stdio.h&gt;</a:t>
            </a:r>
          </a:p>
          <a:p>
            <a:pPr algn="l"/>
            <a:r>
              <a:rPr lang="en-US" sz="1400" i="0" u="none" strike="noStrike" baseline="0" dirty="0"/>
              <a:t>//auto int x=30;</a:t>
            </a:r>
          </a:p>
          <a:p>
            <a:pPr algn="l"/>
            <a:r>
              <a:rPr lang="en-US" sz="1400" i="0" u="none" strike="noStrike" baseline="0" dirty="0"/>
              <a:t>void main()</a:t>
            </a:r>
          </a:p>
          <a:p>
            <a:pPr algn="l"/>
            <a:r>
              <a:rPr lang="en-US" sz="1400" i="0" u="none" strike="noStrike" baseline="0" dirty="0"/>
              <a:t>{</a:t>
            </a:r>
          </a:p>
          <a:p>
            <a:pPr algn="l"/>
            <a:r>
              <a:rPr lang="en-US" sz="1400" i="0" u="none" strike="noStrike" baseline="0" dirty="0"/>
              <a:t>	auto int x=10;</a:t>
            </a:r>
          </a:p>
          <a:p>
            <a:pPr algn="l"/>
            <a:r>
              <a:rPr lang="en-US" sz="1400" i="0" u="none" strike="noStrike" baseline="0" dirty="0"/>
              <a:t>	printf("\n Value of x within the function scope is %d", x);</a:t>
            </a:r>
          </a:p>
          <a:p>
            <a:pPr algn="l"/>
            <a:r>
              <a:rPr lang="en-US" sz="1400" b="1" i="0" u="none" strike="noStrike" baseline="0" dirty="0"/>
              <a:t>Function 	{</a:t>
            </a:r>
          </a:p>
          <a:p>
            <a:pPr algn="l"/>
            <a:r>
              <a:rPr lang="en-US" sz="1400" b="1" i="0" u="none" strike="noStrike" baseline="0" dirty="0"/>
              <a:t>Scope</a:t>
            </a:r>
            <a:r>
              <a:rPr lang="en-US" sz="1400" i="0" u="none" strike="noStrike" baseline="0" dirty="0"/>
              <a:t>		auto int x=20;</a:t>
            </a:r>
          </a:p>
          <a:p>
            <a:pPr algn="l"/>
            <a:r>
              <a:rPr lang="en-US" sz="1400" i="0" u="none" strike="noStrike" baseline="0" dirty="0"/>
              <a:t>		printf("\n Value of x within the block scope is %d", x);</a:t>
            </a:r>
          </a:p>
          <a:p>
            <a:pPr algn="l"/>
            <a:r>
              <a:rPr lang="en-US" sz="1400" i="0" u="none" strike="noStrike" baseline="0" dirty="0"/>
              <a:t>	}</a:t>
            </a:r>
          </a:p>
          <a:p>
            <a:pPr algn="l"/>
            <a:r>
              <a:rPr lang="en-US" sz="1400" i="0" u="none" strike="noStrike" baseline="0" dirty="0"/>
              <a:t>	printf("\n Value of x within the function scope is %d",++x);</a:t>
            </a:r>
          </a:p>
          <a:p>
            <a:pPr algn="l"/>
            <a:r>
              <a:rPr lang="en-US" sz="1400" i="0" u="none" strike="noStrike" baseline="0" dirty="0"/>
              <a:t>}</a:t>
            </a:r>
          </a:p>
          <a:p>
            <a:pPr algn="l"/>
            <a:endParaRPr lang="en-US" sz="1400" dirty="0"/>
          </a:p>
          <a:p>
            <a:pPr algn="l"/>
            <a:r>
              <a:rPr lang="en-US" sz="1400" i="0" u="none" strike="noStrike" baseline="0" dirty="0"/>
              <a:t>Output:</a:t>
            </a:r>
          </a:p>
          <a:p>
            <a:pPr algn="l"/>
            <a:endParaRPr lang="en-US" sz="1400" i="0" u="none" strike="noStrike" baseline="0" dirty="0"/>
          </a:p>
          <a:p>
            <a:pPr algn="l"/>
            <a:r>
              <a:rPr lang="en-US" sz="1400" i="0" u="none" strike="noStrike" baseline="0" dirty="0"/>
              <a:t>The value of x within the function scope is 10</a:t>
            </a:r>
          </a:p>
          <a:p>
            <a:pPr algn="l"/>
            <a:r>
              <a:rPr lang="en-US" sz="1400" i="0" u="none" strike="noStrike" baseline="0" dirty="0"/>
              <a:t>The value of x within the block scope is 20</a:t>
            </a:r>
          </a:p>
          <a:p>
            <a:pPr algn="l"/>
            <a:r>
              <a:rPr lang="en-US" sz="1400" i="0" u="none" strike="noStrike" baseline="0" dirty="0"/>
              <a:t>The value of x within the function scope is 11</a:t>
            </a:r>
            <a:endParaRPr lang="en-IN" sz="1400" i="0" u="none" strike="noStrike" baseline="0" dirty="0"/>
          </a:p>
          <a:p>
            <a:pPr algn="l"/>
            <a:endParaRPr lang="en-IN" sz="800" b="1" dirty="0">
              <a:solidFill>
                <a:srgbClr val="FF00FF"/>
              </a:solidFill>
              <a:latin typeface="Futura-Bold"/>
            </a:endParaRPr>
          </a:p>
          <a:p>
            <a:pPr algn="l"/>
            <a:endParaRPr lang="en-IN" sz="1800" b="0" i="0" u="none" strike="noStrike" baseline="0" dirty="0">
              <a:solidFill>
                <a:srgbClr val="000000"/>
              </a:solidFill>
              <a:latin typeface="Times New Roman" panose="02020603050405020304" pitchFamily="18" charset="0"/>
            </a:endParaRPr>
          </a:p>
          <a:p>
            <a:pPr algn="l"/>
            <a:endParaRPr lang="en-IN" sz="1800" b="0" i="0" u="none" strike="noStrike" baseline="0" dirty="0">
              <a:solidFill>
                <a:srgbClr val="000000"/>
              </a:solidFill>
              <a:latin typeface="Times New Roman" panose="02020603050405020304" pitchFamily="18" charset="0"/>
            </a:endParaRPr>
          </a:p>
        </p:txBody>
      </p:sp>
      <p:sp>
        <p:nvSpPr>
          <p:cNvPr id="2" name="Right Brace 1">
            <a:extLst>
              <a:ext uri="{FF2B5EF4-FFF2-40B4-BE49-F238E27FC236}">
                <a16:creationId xmlns:a16="http://schemas.microsoft.com/office/drawing/2014/main" id="{0A7771A7-30BC-226B-AD19-56304AD3D7C4}"/>
              </a:ext>
            </a:extLst>
          </p:cNvPr>
          <p:cNvSpPr/>
          <p:nvPr/>
        </p:nvSpPr>
        <p:spPr>
          <a:xfrm>
            <a:off x="6566422" y="3256343"/>
            <a:ext cx="94268" cy="980388"/>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IN"/>
          </a:p>
        </p:txBody>
      </p:sp>
      <p:sp>
        <p:nvSpPr>
          <p:cNvPr id="6" name="TextBox 5">
            <a:extLst>
              <a:ext uri="{FF2B5EF4-FFF2-40B4-BE49-F238E27FC236}">
                <a16:creationId xmlns:a16="http://schemas.microsoft.com/office/drawing/2014/main" id="{D2CF849E-18FF-A3B0-766C-BE3522FDC5AC}"/>
              </a:ext>
            </a:extLst>
          </p:cNvPr>
          <p:cNvSpPr txBox="1"/>
          <p:nvPr/>
        </p:nvSpPr>
        <p:spPr>
          <a:xfrm>
            <a:off x="6660690" y="3561871"/>
            <a:ext cx="1300036" cy="369332"/>
          </a:xfrm>
          <a:prstGeom prst="rect">
            <a:avLst/>
          </a:prstGeom>
          <a:noFill/>
        </p:spPr>
        <p:txBody>
          <a:bodyPr wrap="none" rtlCol="0">
            <a:spAutoFit/>
          </a:bodyPr>
          <a:lstStyle/>
          <a:p>
            <a:r>
              <a:rPr lang="en-US" dirty="0"/>
              <a:t>Block Scope</a:t>
            </a:r>
            <a:endParaRPr lang="en-IN" dirty="0"/>
          </a:p>
        </p:txBody>
      </p:sp>
      <p:sp>
        <p:nvSpPr>
          <p:cNvPr id="8" name="Left Brace 7">
            <a:extLst>
              <a:ext uri="{FF2B5EF4-FFF2-40B4-BE49-F238E27FC236}">
                <a16:creationId xmlns:a16="http://schemas.microsoft.com/office/drawing/2014/main" id="{25D62065-6211-B449-91CB-1E828C750D34}"/>
              </a:ext>
            </a:extLst>
          </p:cNvPr>
          <p:cNvSpPr/>
          <p:nvPr/>
        </p:nvSpPr>
        <p:spPr>
          <a:xfrm>
            <a:off x="1352541" y="2902072"/>
            <a:ext cx="165174" cy="1566233"/>
          </a:xfrm>
          <a:prstGeom prst="lef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IN"/>
          </a:p>
        </p:txBody>
      </p:sp>
      <p:sp>
        <p:nvSpPr>
          <p:cNvPr id="11" name="Footer Placeholder 10">
            <a:extLst>
              <a:ext uri="{FF2B5EF4-FFF2-40B4-BE49-F238E27FC236}">
                <a16:creationId xmlns:a16="http://schemas.microsoft.com/office/drawing/2014/main" id="{D824F787-E2AD-8541-6161-FEA43D4CAB2E}"/>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890797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C2287133-61CC-AF2A-1226-03291FE73DC8}"/>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A1F48F39-A145-E702-5ADB-F6A9694FD022}"/>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57E90395-D0D9-BCC5-F674-814D370628DB}"/>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C97F44AC-59B8-0A63-376D-F6DDFE399B66}"/>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E4CD3675-9C53-38B6-FE70-D71FBD75AC70}"/>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B68ADBB8-8E37-EBBD-3A1C-DD075E28C78E}"/>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47ABBA62-D593-BAFF-8D32-802521AB4980}"/>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6FACCFEB-9174-16C9-FD8B-1156CF314F77}"/>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02829082-0982-B0C4-8B5F-E21654752F92}"/>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6436C4FB-7E21-FC68-D51E-84317DB3007E}"/>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54A37792-20AD-5B18-F00C-C9CA0A0F2805}"/>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0CA6A495-1CC1-47C0-6CA9-4745A936BD36}"/>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FFB2D07C-FE82-301F-0495-4E76FD7AA01F}"/>
              </a:ext>
            </a:extLst>
          </p:cNvPr>
          <p:cNvSpPr txBox="1"/>
          <p:nvPr/>
        </p:nvSpPr>
        <p:spPr>
          <a:xfrm>
            <a:off x="575035" y="1181174"/>
            <a:ext cx="9499410" cy="5570756"/>
          </a:xfrm>
          <a:prstGeom prst="rect">
            <a:avLst/>
          </a:prstGeom>
          <a:noFill/>
        </p:spPr>
        <p:txBody>
          <a:bodyPr wrap="square">
            <a:spAutoFit/>
          </a:bodyPr>
          <a:lstStyle/>
          <a:p>
            <a:pPr algn="l"/>
            <a:r>
              <a:rPr lang="en-IN" sz="1800" b="1" i="0" u="none" strike="noStrike" baseline="0" dirty="0">
                <a:solidFill>
                  <a:srgbClr val="FF00FF"/>
                </a:solidFill>
                <a:latin typeface="Futura-Bold"/>
              </a:rPr>
              <a:t>Examples:</a:t>
            </a:r>
          </a:p>
          <a:p>
            <a:pPr algn="l"/>
            <a:r>
              <a:rPr lang="en-US" sz="1400" i="0" u="none" strike="noStrike" baseline="0" dirty="0"/>
              <a:t>//Auto Storage Class</a:t>
            </a:r>
          </a:p>
          <a:p>
            <a:pPr algn="l"/>
            <a:r>
              <a:rPr lang="en-US" sz="1400" i="0" u="none" strike="noStrike" baseline="0" dirty="0"/>
              <a:t>#include&lt;stdio.h&gt;</a:t>
            </a:r>
          </a:p>
          <a:p>
            <a:pPr algn="l"/>
            <a:r>
              <a:rPr lang="en-US" sz="1400" i="0" u="none" strike="noStrike" baseline="0" dirty="0"/>
              <a:t>//auto int x=30;</a:t>
            </a:r>
          </a:p>
          <a:p>
            <a:pPr algn="l"/>
            <a:r>
              <a:rPr lang="en-US" sz="1400" i="0" u="none" strike="noStrike" baseline="0" dirty="0"/>
              <a:t>void main()</a:t>
            </a:r>
          </a:p>
          <a:p>
            <a:pPr algn="l"/>
            <a:r>
              <a:rPr lang="en-US" sz="1400" i="0" u="none" strike="noStrike" baseline="0" dirty="0"/>
              <a:t>{</a:t>
            </a:r>
          </a:p>
          <a:p>
            <a:pPr algn="l"/>
            <a:r>
              <a:rPr lang="en-US" sz="1400" i="0" u="none" strike="noStrike" baseline="0" dirty="0"/>
              <a:t>     //If no storage class is specified by default, it is considered auto. </a:t>
            </a:r>
            <a:r>
              <a:rPr lang="en-US" sz="1400" b="1" i="0" u="sng" strike="noStrike" baseline="0" dirty="0"/>
              <a:t>Int x=10 is same as auto int x=10;</a:t>
            </a:r>
          </a:p>
          <a:p>
            <a:pPr algn="l"/>
            <a:endParaRPr lang="en-US" sz="1400" b="1" i="0" u="sng" strike="noStrike" baseline="0" dirty="0"/>
          </a:p>
          <a:p>
            <a:pPr algn="l"/>
            <a:r>
              <a:rPr lang="en-US" sz="1400" i="0" u="none" strike="noStrike" baseline="0" dirty="0"/>
              <a:t>	int x=10;</a:t>
            </a:r>
          </a:p>
          <a:p>
            <a:pPr algn="l"/>
            <a:r>
              <a:rPr lang="en-US" sz="1400" i="0" u="none" strike="noStrike" baseline="0" dirty="0"/>
              <a:t>	printf("\n Value of x within the function scope is %d", x);</a:t>
            </a:r>
          </a:p>
          <a:p>
            <a:pPr algn="l"/>
            <a:r>
              <a:rPr lang="en-US" sz="1400" b="1" i="0" u="none" strike="noStrike" baseline="0" dirty="0"/>
              <a:t>Function 	{</a:t>
            </a:r>
          </a:p>
          <a:p>
            <a:pPr algn="l"/>
            <a:r>
              <a:rPr lang="en-US" sz="1400" b="1" i="0" u="none" strike="noStrike" baseline="0" dirty="0"/>
              <a:t>Scope</a:t>
            </a:r>
            <a:r>
              <a:rPr lang="en-US" sz="1400" i="0" u="none" strike="noStrike" baseline="0" dirty="0"/>
              <a:t>		auto int x=20;</a:t>
            </a:r>
          </a:p>
          <a:p>
            <a:pPr algn="l"/>
            <a:r>
              <a:rPr lang="en-US" sz="1400" i="0" u="none" strike="noStrike" baseline="0" dirty="0"/>
              <a:t>		printf("\n Value of x within the block scope is %d", x);</a:t>
            </a:r>
          </a:p>
          <a:p>
            <a:pPr algn="l"/>
            <a:r>
              <a:rPr lang="en-US" sz="1400" i="0" u="none" strike="noStrike" baseline="0" dirty="0"/>
              <a:t>	}</a:t>
            </a:r>
          </a:p>
          <a:p>
            <a:pPr algn="l"/>
            <a:r>
              <a:rPr lang="en-US" sz="1400" i="0" u="none" strike="noStrike" baseline="0" dirty="0"/>
              <a:t>	printf("\n Value of x within the function scope is %d",++x);</a:t>
            </a:r>
          </a:p>
          <a:p>
            <a:pPr algn="l"/>
            <a:r>
              <a:rPr lang="en-US" sz="1400" i="0" u="none" strike="noStrike" baseline="0" dirty="0"/>
              <a:t>}</a:t>
            </a:r>
          </a:p>
          <a:p>
            <a:pPr algn="l"/>
            <a:endParaRPr lang="en-US" sz="1400" dirty="0"/>
          </a:p>
          <a:p>
            <a:pPr algn="l"/>
            <a:r>
              <a:rPr lang="en-US" sz="1400" i="0" u="none" strike="noStrike" baseline="0" dirty="0"/>
              <a:t>Output:</a:t>
            </a:r>
          </a:p>
          <a:p>
            <a:pPr algn="l"/>
            <a:endParaRPr lang="en-US" sz="1400" i="0" u="none" strike="noStrike" baseline="0" dirty="0"/>
          </a:p>
          <a:p>
            <a:pPr algn="l"/>
            <a:r>
              <a:rPr lang="en-US" sz="1400" i="0" u="none" strike="noStrike" baseline="0" dirty="0"/>
              <a:t>The value of x within the function scope is 10</a:t>
            </a:r>
          </a:p>
          <a:p>
            <a:pPr algn="l"/>
            <a:r>
              <a:rPr lang="en-US" sz="1400" i="0" u="none" strike="noStrike" baseline="0" dirty="0"/>
              <a:t>The value of x within the block scope is 20</a:t>
            </a:r>
          </a:p>
          <a:p>
            <a:pPr algn="l"/>
            <a:r>
              <a:rPr lang="en-US" sz="1400" i="0" u="none" strike="noStrike" baseline="0" dirty="0"/>
              <a:t>The value of x within the function scope is 11</a:t>
            </a:r>
            <a:endParaRPr lang="en-IN" sz="1400" i="0" u="none" strike="noStrike" baseline="0" dirty="0"/>
          </a:p>
          <a:p>
            <a:pPr algn="l"/>
            <a:endParaRPr lang="en-IN" sz="800" b="1" dirty="0">
              <a:solidFill>
                <a:srgbClr val="FF00FF"/>
              </a:solidFill>
              <a:latin typeface="Futura-Bold"/>
            </a:endParaRPr>
          </a:p>
          <a:p>
            <a:pPr algn="l"/>
            <a:endParaRPr lang="en-IN" sz="1800" b="0" i="0" u="none" strike="noStrike" baseline="0" dirty="0">
              <a:solidFill>
                <a:srgbClr val="000000"/>
              </a:solidFill>
              <a:latin typeface="Times New Roman" panose="02020603050405020304" pitchFamily="18" charset="0"/>
            </a:endParaRPr>
          </a:p>
          <a:p>
            <a:pPr algn="l"/>
            <a:endParaRPr lang="en-IN" sz="1800" b="0" i="0" u="none" strike="noStrike" baseline="0" dirty="0">
              <a:solidFill>
                <a:srgbClr val="000000"/>
              </a:solidFill>
              <a:latin typeface="Times New Roman" panose="02020603050405020304" pitchFamily="18" charset="0"/>
            </a:endParaRPr>
          </a:p>
        </p:txBody>
      </p:sp>
      <p:sp>
        <p:nvSpPr>
          <p:cNvPr id="2" name="Right Brace 1">
            <a:extLst>
              <a:ext uri="{FF2B5EF4-FFF2-40B4-BE49-F238E27FC236}">
                <a16:creationId xmlns:a16="http://schemas.microsoft.com/office/drawing/2014/main" id="{6F5FC1DC-9BAD-49FE-E17C-35584F9BA8E4}"/>
              </a:ext>
            </a:extLst>
          </p:cNvPr>
          <p:cNvSpPr/>
          <p:nvPr/>
        </p:nvSpPr>
        <p:spPr>
          <a:xfrm>
            <a:off x="6562362" y="3507135"/>
            <a:ext cx="94268" cy="980388"/>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IN"/>
          </a:p>
        </p:txBody>
      </p:sp>
      <p:sp>
        <p:nvSpPr>
          <p:cNvPr id="6" name="TextBox 5">
            <a:extLst>
              <a:ext uri="{FF2B5EF4-FFF2-40B4-BE49-F238E27FC236}">
                <a16:creationId xmlns:a16="http://schemas.microsoft.com/office/drawing/2014/main" id="{C81C26BC-6287-FCA6-F9C6-40B72B7BF912}"/>
              </a:ext>
            </a:extLst>
          </p:cNvPr>
          <p:cNvSpPr txBox="1"/>
          <p:nvPr/>
        </p:nvSpPr>
        <p:spPr>
          <a:xfrm>
            <a:off x="6656630" y="3812663"/>
            <a:ext cx="1300036" cy="369332"/>
          </a:xfrm>
          <a:prstGeom prst="rect">
            <a:avLst/>
          </a:prstGeom>
          <a:noFill/>
        </p:spPr>
        <p:txBody>
          <a:bodyPr wrap="none" rtlCol="0">
            <a:spAutoFit/>
          </a:bodyPr>
          <a:lstStyle/>
          <a:p>
            <a:r>
              <a:rPr lang="en-US" dirty="0"/>
              <a:t>Block Scope</a:t>
            </a:r>
            <a:endParaRPr lang="en-IN" dirty="0"/>
          </a:p>
        </p:txBody>
      </p:sp>
      <p:sp>
        <p:nvSpPr>
          <p:cNvPr id="8" name="Left Brace 7">
            <a:extLst>
              <a:ext uri="{FF2B5EF4-FFF2-40B4-BE49-F238E27FC236}">
                <a16:creationId xmlns:a16="http://schemas.microsoft.com/office/drawing/2014/main" id="{811EC1C2-8083-7715-D02D-6242ACD84663}"/>
              </a:ext>
            </a:extLst>
          </p:cNvPr>
          <p:cNvSpPr/>
          <p:nvPr/>
        </p:nvSpPr>
        <p:spPr>
          <a:xfrm>
            <a:off x="1352541" y="3048345"/>
            <a:ext cx="165174" cy="1566233"/>
          </a:xfrm>
          <a:prstGeom prst="lef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IN"/>
          </a:p>
        </p:txBody>
      </p:sp>
      <p:sp>
        <p:nvSpPr>
          <p:cNvPr id="11" name="Footer Placeholder 10">
            <a:extLst>
              <a:ext uri="{FF2B5EF4-FFF2-40B4-BE49-F238E27FC236}">
                <a16:creationId xmlns:a16="http://schemas.microsoft.com/office/drawing/2014/main" id="{7AAD7F0C-EA2E-4E30-81E0-7353C4ABBB85}"/>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4146351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741A8B67-588B-5B45-48EA-32614DDCCE00}"/>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84395773-13AF-1076-3ACD-31D1C2119378}"/>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318A7CBA-0456-0712-F0F1-366A974B45AC}"/>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478C41FE-394B-546A-8CC0-CEE363FC9099}"/>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E1A4818E-72FA-4C86-B749-AAB55A560787}"/>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EB6F9C60-824B-9482-A72F-63618A85C51D}"/>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63494114-F6E2-C7FF-3E22-A752AA6FD031}"/>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CB91E2FD-A8DC-BD9A-E844-E514D8AF9D37}"/>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26B06485-68CD-9B2C-F2A8-48F2AD4D9348}"/>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361C5471-B60A-D160-0AD9-6D5611175C46}"/>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13A60E29-B1B6-FA24-4A98-F6CDA36A1020}"/>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D2849088-0458-517D-61A6-4136D5B8A628}"/>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4556344C-1F16-062F-DA58-3C772E50383B}"/>
              </a:ext>
            </a:extLst>
          </p:cNvPr>
          <p:cNvSpPr txBox="1"/>
          <p:nvPr/>
        </p:nvSpPr>
        <p:spPr>
          <a:xfrm>
            <a:off x="575035" y="1181174"/>
            <a:ext cx="9499410" cy="4801314"/>
          </a:xfrm>
          <a:prstGeom prst="rect">
            <a:avLst/>
          </a:prstGeom>
          <a:noFill/>
        </p:spPr>
        <p:txBody>
          <a:bodyPr wrap="square">
            <a:spAutoFit/>
          </a:bodyPr>
          <a:lstStyle/>
          <a:p>
            <a:pPr algn="l"/>
            <a:r>
              <a:rPr lang="en-IN" sz="1800" b="1" i="0" u="none" strike="noStrike" baseline="0" dirty="0">
                <a:solidFill>
                  <a:srgbClr val="FF00FF"/>
                </a:solidFill>
                <a:latin typeface="Futura-Bold"/>
              </a:rPr>
              <a:t>Examples:</a:t>
            </a:r>
          </a:p>
          <a:p>
            <a:pPr algn="l"/>
            <a:r>
              <a:rPr lang="en-US" sz="1400" i="0" u="none" strike="noStrike" baseline="0" dirty="0"/>
              <a:t>#include&lt;stdio.h&gt;</a:t>
            </a:r>
          </a:p>
          <a:p>
            <a:pPr algn="l"/>
            <a:r>
              <a:rPr lang="en-US" sz="1400" i="0" u="none" strike="noStrike" baseline="0" dirty="0"/>
              <a:t>//auto int x=30;</a:t>
            </a:r>
          </a:p>
          <a:p>
            <a:pPr algn="l"/>
            <a:r>
              <a:rPr lang="en-US" sz="1400" i="0" u="none" strike="noStrike" baseline="0" dirty="0"/>
              <a:t>void main()</a:t>
            </a:r>
          </a:p>
          <a:p>
            <a:pPr algn="l"/>
            <a:r>
              <a:rPr lang="en-US" sz="1400" i="0" u="none" strike="noStrike" baseline="0" dirty="0"/>
              <a:t>{</a:t>
            </a:r>
          </a:p>
          <a:p>
            <a:pPr algn="l"/>
            <a:r>
              <a:rPr lang="en-US" sz="1400" i="0" u="none" strike="noStrike" baseline="0" dirty="0"/>
              <a:t>	int x;</a:t>
            </a:r>
          </a:p>
          <a:p>
            <a:pPr algn="l"/>
            <a:r>
              <a:rPr lang="en-US" sz="1400" i="0" u="none" strike="noStrike" baseline="0" dirty="0"/>
              <a:t>	printf("\n The value of x with in the function scope is %d", x);</a:t>
            </a:r>
          </a:p>
          <a:p>
            <a:pPr algn="l"/>
            <a:r>
              <a:rPr lang="en-US" sz="1400" i="0" u="none" strike="noStrike" baseline="0" dirty="0"/>
              <a:t>	{</a:t>
            </a:r>
          </a:p>
          <a:p>
            <a:pPr algn="l"/>
            <a:r>
              <a:rPr lang="en-US" sz="1400" i="0" u="none" strike="noStrike" baseline="0" dirty="0"/>
              <a:t>		auto int x=20;</a:t>
            </a:r>
          </a:p>
          <a:p>
            <a:pPr algn="l"/>
            <a:r>
              <a:rPr lang="en-US" sz="1400" i="0" u="none" strike="noStrike" baseline="0" dirty="0"/>
              <a:t>		printf("\n </a:t>
            </a:r>
            <a:r>
              <a:rPr lang="en-US" sz="1400" dirty="0"/>
              <a:t>The v</a:t>
            </a:r>
            <a:r>
              <a:rPr lang="en-US" sz="1400" i="0" u="none" strike="noStrike" baseline="0" dirty="0"/>
              <a:t>alue of x within the block scope is %d", x);</a:t>
            </a:r>
          </a:p>
          <a:p>
            <a:pPr algn="l"/>
            <a:r>
              <a:rPr lang="en-US" sz="1400" i="0" u="none" strike="noStrike" baseline="0" dirty="0"/>
              <a:t>	}</a:t>
            </a:r>
          </a:p>
          <a:p>
            <a:pPr algn="l"/>
            <a:r>
              <a:rPr lang="en-US" sz="1400" i="0" u="none" strike="noStrike" baseline="0" dirty="0"/>
              <a:t>	{   int x=10;</a:t>
            </a:r>
          </a:p>
          <a:p>
            <a:pPr algn="l"/>
            <a:r>
              <a:rPr lang="en-US" sz="1400" i="0" u="none" strike="noStrike" baseline="0" dirty="0"/>
              <a:t>	    printf("\n The value of x with in the function scope is %d", ++x);</a:t>
            </a:r>
          </a:p>
          <a:p>
            <a:pPr algn="l"/>
            <a:r>
              <a:rPr lang="en-US" sz="1400" i="0" u="none" strike="noStrike" baseline="0" dirty="0"/>
              <a:t>	}</a:t>
            </a:r>
          </a:p>
          <a:p>
            <a:pPr algn="l"/>
            <a:r>
              <a:rPr lang="en-US" sz="1400" i="0" u="none" strike="noStrike" baseline="0" dirty="0"/>
              <a:t>}</a:t>
            </a:r>
          </a:p>
          <a:p>
            <a:pPr algn="l"/>
            <a:endParaRPr lang="en-US" sz="1400" i="0" u="none" strike="noStrike" baseline="0" dirty="0"/>
          </a:p>
          <a:p>
            <a:pPr algn="l"/>
            <a:r>
              <a:rPr lang="en-US" sz="1400" dirty="0"/>
              <a:t>The v</a:t>
            </a:r>
            <a:r>
              <a:rPr lang="en-US" sz="1400" i="0" u="none" strike="noStrike" baseline="0" dirty="0"/>
              <a:t>alue of x within the function scope is 31232  //GARBAGE VALUE</a:t>
            </a:r>
          </a:p>
          <a:p>
            <a:pPr algn="l"/>
            <a:r>
              <a:rPr lang="en-US" sz="1400" i="0" u="none" strike="noStrike" baseline="0" dirty="0"/>
              <a:t>The value of x within the block scope is 20</a:t>
            </a:r>
          </a:p>
          <a:p>
            <a:pPr algn="l"/>
            <a:r>
              <a:rPr lang="en-US" sz="1400" i="0" u="none" strike="noStrike" baseline="0" dirty="0"/>
              <a:t>The value of x within the function scope is 11</a:t>
            </a:r>
            <a:endParaRPr lang="en-IN" sz="800" b="1" dirty="0">
              <a:solidFill>
                <a:srgbClr val="FF00FF"/>
              </a:solidFill>
              <a:latin typeface="Futura-Bold"/>
            </a:endParaRPr>
          </a:p>
          <a:p>
            <a:pPr algn="l"/>
            <a:endParaRPr lang="en-IN" sz="1800" b="0" i="0" u="none" strike="noStrike" baseline="0" dirty="0">
              <a:solidFill>
                <a:srgbClr val="000000"/>
              </a:solidFill>
              <a:latin typeface="Times New Roman" panose="02020603050405020304" pitchFamily="18" charset="0"/>
            </a:endParaRPr>
          </a:p>
          <a:p>
            <a:pPr algn="l"/>
            <a:endParaRPr lang="en-IN" sz="1800" b="0" i="0" u="none" strike="noStrike" baseline="0" dirty="0">
              <a:solidFill>
                <a:srgbClr val="000000"/>
              </a:solidFill>
              <a:latin typeface="Times New Roman" panose="02020603050405020304" pitchFamily="18" charset="0"/>
            </a:endParaRPr>
          </a:p>
        </p:txBody>
      </p:sp>
      <p:sp>
        <p:nvSpPr>
          <p:cNvPr id="8" name="Footer Placeholder 7">
            <a:extLst>
              <a:ext uri="{FF2B5EF4-FFF2-40B4-BE49-F238E27FC236}">
                <a16:creationId xmlns:a16="http://schemas.microsoft.com/office/drawing/2014/main" id="{C1E28FD1-D135-0351-55D3-FCD2380BA5D6}"/>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2991730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44F56392-41A0-3CEA-F78B-51FADE3E0229}"/>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BFB683AA-F3A0-9648-1C5F-3398EC3A2ACC}"/>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2D330B91-49E2-1E0A-FD50-8C26AA6D1B32}"/>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63A443CC-E99A-BE96-A15A-C734BA09B6E2}"/>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0774E09F-4B68-15DF-CBAB-88EFEBBB0ABD}"/>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E260F08F-FC4E-167F-34EC-19799171124A}"/>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20BCBE8C-5EA8-2CBD-E756-94E073B93468}"/>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D5E21182-8BE9-FEA7-0D86-B961A787214C}"/>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086DE28F-C5C1-6FFD-FA61-1581DBCB10E9}"/>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12F8E774-1F3C-F7A8-23B3-185ADE369BBB}"/>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18400362-F98D-A635-D2A9-559827E1D4E9}"/>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B9FF4183-8716-6EB6-C884-6806CEEC25B8}"/>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F998AE8F-EB69-5CDF-311A-0DF18524A340}"/>
              </a:ext>
            </a:extLst>
          </p:cNvPr>
          <p:cNvSpPr txBox="1"/>
          <p:nvPr/>
        </p:nvSpPr>
        <p:spPr>
          <a:xfrm>
            <a:off x="811763" y="1181174"/>
            <a:ext cx="10027696" cy="4278094"/>
          </a:xfrm>
          <a:prstGeom prst="rect">
            <a:avLst/>
          </a:prstGeom>
          <a:noFill/>
        </p:spPr>
        <p:txBody>
          <a:bodyPr wrap="square">
            <a:spAutoFit/>
          </a:bodyPr>
          <a:lstStyle/>
          <a:p>
            <a:pPr algn="l"/>
            <a:r>
              <a:rPr lang="en-IN" sz="1800" b="1" i="0" u="none" strike="noStrike" baseline="0" dirty="0">
                <a:solidFill>
                  <a:srgbClr val="FF00FF"/>
                </a:solidFill>
                <a:latin typeface="Futura-Bold"/>
              </a:rPr>
              <a:t>C doesn’t support the global declaration of the auto-storage class.</a:t>
            </a:r>
          </a:p>
          <a:p>
            <a:pPr algn="l"/>
            <a:endParaRPr lang="en-IN" sz="800" b="1" dirty="0">
              <a:solidFill>
                <a:srgbClr val="FF00FF"/>
              </a:solidFill>
              <a:latin typeface="Futura-Bold"/>
            </a:endParaRPr>
          </a:p>
          <a:p>
            <a:pPr algn="l"/>
            <a:r>
              <a:rPr lang="en-IN" sz="1400" b="0" i="0" u="none" strike="noStrike" baseline="0" dirty="0">
                <a:solidFill>
                  <a:srgbClr val="000000"/>
                </a:solidFill>
              </a:rPr>
              <a:t>//Remove the comment for auto int x=30 declared globally.</a:t>
            </a:r>
          </a:p>
          <a:p>
            <a:pPr algn="l"/>
            <a:r>
              <a:rPr lang="en-IN" sz="1400" b="0" i="0" u="none" strike="noStrike" baseline="0" dirty="0">
                <a:solidFill>
                  <a:srgbClr val="000000"/>
                </a:solidFill>
              </a:rPr>
              <a:t>#include&lt;stdio.h&gt;</a:t>
            </a:r>
          </a:p>
          <a:p>
            <a:pPr algn="l"/>
            <a:r>
              <a:rPr lang="en-IN" sz="1400" b="0" i="0" u="none" strike="noStrike" baseline="0" dirty="0">
                <a:solidFill>
                  <a:srgbClr val="000000"/>
                </a:solidFill>
              </a:rPr>
              <a:t>auto int x=30;</a:t>
            </a:r>
          </a:p>
          <a:p>
            <a:pPr algn="l"/>
            <a:r>
              <a:rPr lang="en-IN" sz="1400" b="0" i="0" u="none" strike="noStrike" baseline="0" dirty="0">
                <a:solidFill>
                  <a:srgbClr val="000000"/>
                </a:solidFill>
              </a:rPr>
              <a:t>void main()</a:t>
            </a:r>
          </a:p>
          <a:p>
            <a:pPr algn="l"/>
            <a:r>
              <a:rPr lang="en-IN" sz="1400" b="0" i="0" u="none" strike="noStrike" baseline="0" dirty="0">
                <a:solidFill>
                  <a:srgbClr val="000000"/>
                </a:solidFill>
              </a:rPr>
              <a:t>{</a:t>
            </a:r>
          </a:p>
          <a:p>
            <a:pPr algn="l"/>
            <a:r>
              <a:rPr lang="en-IN" sz="1400" b="0" i="0" u="none" strike="noStrike" baseline="0" dirty="0">
                <a:solidFill>
                  <a:srgbClr val="000000"/>
                </a:solidFill>
              </a:rPr>
              <a:t>	int x=10;</a:t>
            </a:r>
          </a:p>
          <a:p>
            <a:pPr algn="l"/>
            <a:r>
              <a:rPr lang="en-IN" sz="1400" b="0" i="0" u="none" strike="noStrike" baseline="0" dirty="0">
                <a:solidFill>
                  <a:srgbClr val="000000"/>
                </a:solidFill>
              </a:rPr>
              <a:t>	printf("\n Value of x with in the function scope is %d", x);</a:t>
            </a:r>
          </a:p>
          <a:p>
            <a:pPr algn="l"/>
            <a:r>
              <a:rPr lang="en-IN" sz="1400" b="0" i="0" u="none" strike="noStrike" baseline="0" dirty="0">
                <a:solidFill>
                  <a:srgbClr val="000000"/>
                </a:solidFill>
              </a:rPr>
              <a:t>	{</a:t>
            </a:r>
          </a:p>
          <a:p>
            <a:pPr algn="l"/>
            <a:r>
              <a:rPr lang="en-IN" sz="1400" b="0" i="0" u="none" strike="noStrike" baseline="0" dirty="0">
                <a:solidFill>
                  <a:srgbClr val="000000"/>
                </a:solidFill>
              </a:rPr>
              <a:t>		auto int x=20;</a:t>
            </a:r>
          </a:p>
          <a:p>
            <a:pPr algn="l"/>
            <a:r>
              <a:rPr lang="en-IN" sz="1400" b="0" i="0" u="none" strike="noStrike" baseline="0" dirty="0">
                <a:solidFill>
                  <a:srgbClr val="000000"/>
                </a:solidFill>
              </a:rPr>
              <a:t>		printf("\n Value of x within the block scope is %d", x);</a:t>
            </a:r>
          </a:p>
          <a:p>
            <a:pPr algn="l"/>
            <a:r>
              <a:rPr lang="en-IN" sz="1400" b="0" i="0" u="none" strike="noStrike" baseline="0" dirty="0">
                <a:solidFill>
                  <a:srgbClr val="000000"/>
                </a:solidFill>
              </a:rPr>
              <a:t>	}</a:t>
            </a:r>
          </a:p>
          <a:p>
            <a:pPr algn="l"/>
            <a:r>
              <a:rPr lang="en-IN" sz="1400" b="0" i="0" u="none" strike="noStrike" baseline="0" dirty="0">
                <a:solidFill>
                  <a:srgbClr val="000000"/>
                </a:solidFill>
              </a:rPr>
              <a:t>	printf("\n Value of x with in the function scope is %d", ++x);</a:t>
            </a:r>
          </a:p>
          <a:p>
            <a:pPr algn="l"/>
            <a:r>
              <a:rPr lang="en-IN" sz="1400" b="0" i="0" u="none" strike="noStrike" baseline="0" dirty="0">
                <a:solidFill>
                  <a:srgbClr val="000000"/>
                </a:solidFill>
              </a:rPr>
              <a:t>}</a:t>
            </a:r>
          </a:p>
          <a:p>
            <a:pPr algn="l"/>
            <a:endParaRPr lang="en-IN" sz="1400" b="0" i="0" u="none" strike="noStrike" baseline="0" dirty="0">
              <a:solidFill>
                <a:srgbClr val="000000"/>
              </a:solidFill>
            </a:endParaRPr>
          </a:p>
          <a:p>
            <a:pPr algn="l"/>
            <a:r>
              <a:rPr lang="en-IN" sz="1400" b="0" i="0" u="none" strike="noStrike" baseline="0" dirty="0">
                <a:solidFill>
                  <a:srgbClr val="000000"/>
                </a:solidFill>
              </a:rPr>
              <a:t>Output:</a:t>
            </a:r>
          </a:p>
          <a:p>
            <a:pPr algn="l"/>
            <a:r>
              <a:rPr lang="en-IN" sz="1400" b="0" i="0" u="none" strike="noStrike" baseline="0" dirty="0">
                <a:solidFill>
                  <a:srgbClr val="000000"/>
                </a:solidFill>
              </a:rPr>
              <a:t>/</a:t>
            </a:r>
            <a:r>
              <a:rPr lang="en-IN" sz="1400" b="0" i="0" u="none" strike="noStrike" baseline="0" dirty="0" err="1">
                <a:solidFill>
                  <a:srgbClr val="000000"/>
                </a:solidFill>
              </a:rPr>
              <a:t>tmp</a:t>
            </a:r>
            <a:r>
              <a:rPr lang="en-IN" sz="1400" b="0" i="0" u="none" strike="noStrike" baseline="0" dirty="0">
                <a:solidFill>
                  <a:srgbClr val="000000"/>
                </a:solidFill>
              </a:rPr>
              <a:t>/</a:t>
            </a:r>
            <a:r>
              <a:rPr lang="en-IN" sz="1400" b="0" i="0" u="none" strike="noStrike" baseline="0" dirty="0" err="1">
                <a:solidFill>
                  <a:srgbClr val="000000"/>
                </a:solidFill>
              </a:rPr>
              <a:t>uUtudkOfwU</a:t>
            </a:r>
            <a:r>
              <a:rPr lang="en-IN" sz="1400" b="0" i="0" u="none" strike="noStrike" baseline="0" dirty="0">
                <a:solidFill>
                  <a:srgbClr val="000000"/>
                </a:solidFill>
              </a:rPr>
              <a:t>/main.c:3:10: error: file-scope declaration of 'x' specifies 'auto</a:t>
            </a:r>
            <a:r>
              <a:rPr lang="en-IN" sz="1800" b="0" i="0" u="none" strike="noStrike" baseline="0" dirty="0">
                <a:solidFill>
                  <a:srgbClr val="000000"/>
                </a:solidFill>
                <a:latin typeface="Times New Roman" panose="02020603050405020304" pitchFamily="18" charset="0"/>
              </a:rPr>
              <a:t>'</a:t>
            </a:r>
          </a:p>
          <a:p>
            <a:pPr algn="l"/>
            <a:endParaRPr lang="en-IN" sz="1800" b="0" i="0" u="none" strike="noStrike" baseline="0" dirty="0">
              <a:solidFill>
                <a:srgbClr val="000000"/>
              </a:solidFill>
              <a:latin typeface="Times New Roman" panose="02020603050405020304" pitchFamily="18" charset="0"/>
            </a:endParaRPr>
          </a:p>
        </p:txBody>
      </p:sp>
      <p:sp>
        <p:nvSpPr>
          <p:cNvPr id="8" name="Footer Placeholder 7">
            <a:extLst>
              <a:ext uri="{FF2B5EF4-FFF2-40B4-BE49-F238E27FC236}">
                <a16:creationId xmlns:a16="http://schemas.microsoft.com/office/drawing/2014/main" id="{924C2C79-0779-B73F-99CD-10F44CFF16E2}"/>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604251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BEDFFA65-4322-D69D-3BA3-AB62B3E69576}"/>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52AC6392-B272-46EC-2586-C8C372F02FBE}"/>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451942DD-C7E3-DEFD-C742-76997270367F}"/>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F17FFC60-85EB-5B30-4698-B3A3ED56CD24}"/>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D15AE23A-41C3-5711-3D01-BC71D201BC7B}"/>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F2F8CFF4-25F4-D403-CCE8-181EB129BB0E}"/>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5E1A9322-CAA6-047A-DDBA-B4E22A7A3783}"/>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B0177EF4-24EB-AFB4-C5EB-155E04D87BEC}"/>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62F907B0-7A66-8EFD-D8CF-455AFA3FB75B}"/>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F96B1B0C-428C-3E7F-EA9D-D4176F6E182E}"/>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A028D214-F85D-0C15-778A-43AC4B57039E}"/>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A9B5E48C-9B41-11C5-8EC7-6078CC0C437C}"/>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EFF379F6-6664-C1CD-188D-1AD3BAAB6CF6}"/>
              </a:ext>
            </a:extLst>
          </p:cNvPr>
          <p:cNvSpPr txBox="1"/>
          <p:nvPr/>
        </p:nvSpPr>
        <p:spPr>
          <a:xfrm>
            <a:off x="811763" y="1181174"/>
            <a:ext cx="10027696" cy="369332"/>
          </a:xfrm>
          <a:prstGeom prst="rect">
            <a:avLst/>
          </a:prstGeom>
          <a:noFill/>
        </p:spPr>
        <p:txBody>
          <a:bodyPr wrap="square">
            <a:spAutoFit/>
          </a:bodyPr>
          <a:lstStyle/>
          <a:p>
            <a:pPr algn="l"/>
            <a:r>
              <a:rPr lang="en-US" sz="1800" b="0" i="0" u="none" strike="noStrike" baseline="0" dirty="0">
                <a:solidFill>
                  <a:srgbClr val="FF0000"/>
                </a:solidFill>
                <a:latin typeface="Times New Roman" panose="02020603050405020304" pitchFamily="18" charset="0"/>
              </a:rPr>
              <a:t>Auto storage: Points to remember:</a:t>
            </a:r>
            <a:endParaRPr lang="en-IN" sz="1800" b="0" i="0" u="none" strike="noStrike" baseline="0" dirty="0">
              <a:solidFill>
                <a:srgbClr val="FF0000"/>
              </a:solidFill>
              <a:latin typeface="Times New Roman" panose="02020603050405020304" pitchFamily="18" charset="0"/>
            </a:endParaRPr>
          </a:p>
        </p:txBody>
      </p:sp>
      <p:pic>
        <p:nvPicPr>
          <p:cNvPr id="4" name="Picture 3">
            <a:extLst>
              <a:ext uri="{FF2B5EF4-FFF2-40B4-BE49-F238E27FC236}">
                <a16:creationId xmlns:a16="http://schemas.microsoft.com/office/drawing/2014/main" id="{08B7CD95-DED6-BCC1-835D-DB9CB8B669C4}"/>
              </a:ext>
            </a:extLst>
          </p:cNvPr>
          <p:cNvPicPr>
            <a:picLocks noChangeAspect="1"/>
          </p:cNvPicPr>
          <p:nvPr/>
        </p:nvPicPr>
        <p:blipFill>
          <a:blip r:embed="rId8"/>
          <a:stretch>
            <a:fillRect/>
          </a:stretch>
        </p:blipFill>
        <p:spPr>
          <a:xfrm>
            <a:off x="960446" y="1669190"/>
            <a:ext cx="6062523" cy="3933865"/>
          </a:xfrm>
          <a:prstGeom prst="rect">
            <a:avLst/>
          </a:prstGeom>
        </p:spPr>
      </p:pic>
      <p:sp>
        <p:nvSpPr>
          <p:cNvPr id="9" name="Footer Placeholder 8">
            <a:extLst>
              <a:ext uri="{FF2B5EF4-FFF2-40B4-BE49-F238E27FC236}">
                <a16:creationId xmlns:a16="http://schemas.microsoft.com/office/drawing/2014/main" id="{EBC5CE8C-BEFC-3010-FD43-BA5A68300D16}"/>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2745370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BB8CB1CD-4F8F-9149-31ED-7ADFC01F6A29}"/>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4758656B-2EEA-2D7F-9232-0FAB95C66B4E}"/>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17A0E7AA-81AA-0E20-5697-100EE104BFF1}"/>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2100447D-5CA6-41D4-F458-4B06B8BDD545}"/>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59CAB865-A5F0-164B-CE5C-92153BB9AD3B}"/>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D18BB233-46DE-AF80-7A0B-29A4C2106157}"/>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54547F44-AC57-CE01-DB7B-C8BF79F9D26F}"/>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DC2396C1-1A07-9B1D-724C-5E2AF708B07F}"/>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C3D26CC3-7F2E-76FD-F8C6-DB2CD28B18E6}"/>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7E779B5D-880F-1DE4-2D31-3A729B7D6170}"/>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74A18087-4036-86E3-13B8-746663B43C19}"/>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A2846496-E98E-8EDE-D786-3D155E789EE9}"/>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3" name="TextBox 2">
            <a:extLst>
              <a:ext uri="{FF2B5EF4-FFF2-40B4-BE49-F238E27FC236}">
                <a16:creationId xmlns:a16="http://schemas.microsoft.com/office/drawing/2014/main" id="{11256CE9-D85F-69D7-D652-D461B6ACB50E}"/>
              </a:ext>
            </a:extLst>
          </p:cNvPr>
          <p:cNvSpPr txBox="1"/>
          <p:nvPr/>
        </p:nvSpPr>
        <p:spPr>
          <a:xfrm>
            <a:off x="811763" y="1181174"/>
            <a:ext cx="5004083" cy="2400657"/>
          </a:xfrm>
          <a:prstGeom prst="rect">
            <a:avLst/>
          </a:prstGeom>
          <a:noFill/>
        </p:spPr>
        <p:txBody>
          <a:bodyPr wrap="square">
            <a:spAutoFit/>
          </a:bodyPr>
          <a:lstStyle/>
          <a:p>
            <a:pPr algn="l"/>
            <a:r>
              <a:rPr lang="en-IN" sz="1800" b="1" i="0" u="none" strike="noStrike" baseline="0" dirty="0">
                <a:solidFill>
                  <a:srgbClr val="FF00FF"/>
                </a:solidFill>
                <a:latin typeface="Futura-Bold"/>
              </a:rPr>
              <a:t>Register Storage Class:</a:t>
            </a:r>
          </a:p>
          <a:p>
            <a:pPr algn="l"/>
            <a:endParaRPr lang="en-IN" b="1" dirty="0">
              <a:solidFill>
                <a:srgbClr val="FF00FF"/>
              </a:solidFill>
              <a:latin typeface="Futura-Bold"/>
            </a:endParaRPr>
          </a:p>
          <a:p>
            <a:pPr algn="l"/>
            <a:r>
              <a:rPr lang="en-IN" sz="1400" b="1" i="0" u="none" strike="noStrike" baseline="0" dirty="0"/>
              <a:t>Syntax: </a:t>
            </a:r>
            <a:r>
              <a:rPr lang="en-IN" sz="1400" i="0" u="none" strike="noStrike" baseline="0" dirty="0"/>
              <a:t>register int a;</a:t>
            </a:r>
          </a:p>
          <a:p>
            <a:pPr algn="l"/>
            <a:endParaRPr lang="en-IN" sz="1400" dirty="0"/>
          </a:p>
          <a:p>
            <a:pPr algn="l"/>
            <a:endParaRPr lang="en-IN" sz="1400" i="0" u="none" strike="noStrike" baseline="0" dirty="0"/>
          </a:p>
          <a:p>
            <a:pPr algn="l"/>
            <a:endParaRPr lang="en-IN" sz="1400" dirty="0"/>
          </a:p>
          <a:p>
            <a:pPr algn="l"/>
            <a:endParaRPr lang="en-IN" sz="1400" i="0" u="none" strike="noStrike" baseline="0" dirty="0"/>
          </a:p>
          <a:p>
            <a:pPr algn="l"/>
            <a:endParaRPr lang="en-IN" sz="800" b="1" dirty="0">
              <a:solidFill>
                <a:srgbClr val="FF00FF"/>
              </a:solidFill>
              <a:latin typeface="Futura-Bold"/>
            </a:endParaRPr>
          </a:p>
          <a:p>
            <a:pPr algn="l"/>
            <a:endParaRPr lang="en-IN" sz="1800" b="0" i="0" u="none" strike="noStrike" baseline="0" dirty="0">
              <a:solidFill>
                <a:srgbClr val="000000"/>
              </a:solidFill>
              <a:latin typeface="Times New Roman" panose="02020603050405020304" pitchFamily="18" charset="0"/>
            </a:endParaRPr>
          </a:p>
          <a:p>
            <a:pPr algn="l"/>
            <a:endParaRPr lang="en-IN" sz="1800" b="0" i="0" u="none" strike="noStrike" baseline="0" dirty="0">
              <a:solidFill>
                <a:srgbClr val="000000"/>
              </a:solidFill>
              <a:latin typeface="Times New Roman" panose="02020603050405020304" pitchFamily="18" charset="0"/>
            </a:endParaRPr>
          </a:p>
        </p:txBody>
      </p:sp>
      <p:pic>
        <p:nvPicPr>
          <p:cNvPr id="2" name="Picture 1">
            <a:extLst>
              <a:ext uri="{FF2B5EF4-FFF2-40B4-BE49-F238E27FC236}">
                <a16:creationId xmlns:a16="http://schemas.microsoft.com/office/drawing/2014/main" id="{855A80A8-88B5-7FAD-99E7-EE840D8D01B6}"/>
              </a:ext>
            </a:extLst>
          </p:cNvPr>
          <p:cNvPicPr>
            <a:picLocks noChangeAspect="1"/>
          </p:cNvPicPr>
          <p:nvPr/>
        </p:nvPicPr>
        <p:blipFill>
          <a:blip r:embed="rId8"/>
          <a:stretch>
            <a:fillRect/>
          </a:stretch>
        </p:blipFill>
        <p:spPr>
          <a:xfrm>
            <a:off x="588362" y="2151723"/>
            <a:ext cx="5121084" cy="2674852"/>
          </a:xfrm>
          <a:prstGeom prst="rect">
            <a:avLst/>
          </a:prstGeom>
        </p:spPr>
      </p:pic>
      <p:sp>
        <p:nvSpPr>
          <p:cNvPr id="6" name="TextBox 5">
            <a:extLst>
              <a:ext uri="{FF2B5EF4-FFF2-40B4-BE49-F238E27FC236}">
                <a16:creationId xmlns:a16="http://schemas.microsoft.com/office/drawing/2014/main" id="{C1C41594-1DD2-C082-B104-067E3A3A08EF}"/>
              </a:ext>
            </a:extLst>
          </p:cNvPr>
          <p:cNvSpPr txBox="1"/>
          <p:nvPr/>
        </p:nvSpPr>
        <p:spPr>
          <a:xfrm>
            <a:off x="5932847" y="1690058"/>
            <a:ext cx="3711520" cy="3724096"/>
          </a:xfrm>
          <a:prstGeom prst="rect">
            <a:avLst/>
          </a:prstGeom>
          <a:noFill/>
        </p:spPr>
        <p:txBody>
          <a:bodyPr wrap="square" rtlCol="0">
            <a:spAutoFit/>
          </a:bodyPr>
          <a:lstStyle/>
          <a:p>
            <a:r>
              <a:rPr lang="en-US" sz="1400" dirty="0"/>
              <a:t>Default Value --</a:t>
            </a:r>
            <a:r>
              <a:rPr lang="en-US" sz="1400" dirty="0">
                <a:sym typeface="Wingdings" panose="05000000000000000000" pitchFamily="2" charset="2"/>
              </a:rPr>
              <a:t>-- Garbage Value</a:t>
            </a:r>
          </a:p>
          <a:p>
            <a:r>
              <a:rPr lang="en-US" sz="1400" dirty="0">
                <a:sym typeface="Wingdings" panose="05000000000000000000" pitchFamily="2" charset="2"/>
              </a:rPr>
              <a:t>Scope --------------  Function/Method</a:t>
            </a:r>
          </a:p>
          <a:p>
            <a:r>
              <a:rPr lang="en-US" sz="1400" dirty="0">
                <a:sym typeface="Wingdings" panose="05000000000000000000" pitchFamily="2" charset="2"/>
              </a:rPr>
              <a:t>Location ----------- CPU Register</a:t>
            </a:r>
          </a:p>
          <a:p>
            <a:endParaRPr lang="en-US" dirty="0">
              <a:sym typeface="Wingdings" panose="05000000000000000000" pitchFamily="2" charset="2"/>
            </a:endParaRPr>
          </a:p>
          <a:p>
            <a:r>
              <a:rPr lang="en-US" dirty="0">
                <a:sym typeface="Wingdings" panose="05000000000000000000" pitchFamily="2" charset="2"/>
              </a:rPr>
              <a:t>Example:</a:t>
            </a:r>
          </a:p>
          <a:p>
            <a:endParaRPr lang="en-US" dirty="0">
              <a:sym typeface="Wingdings" panose="05000000000000000000" pitchFamily="2" charset="2"/>
            </a:endParaRPr>
          </a:p>
          <a:p>
            <a:r>
              <a:rPr lang="en-IN" sz="1400" dirty="0"/>
              <a:t>#include&lt;stdio.h&gt;</a:t>
            </a:r>
          </a:p>
          <a:p>
            <a:r>
              <a:rPr lang="en-IN" sz="1400" dirty="0"/>
              <a:t>Int main()</a:t>
            </a:r>
          </a:p>
          <a:p>
            <a:r>
              <a:rPr lang="en-IN" sz="1400" dirty="0"/>
              <a:t>{</a:t>
            </a:r>
          </a:p>
          <a:p>
            <a:r>
              <a:rPr lang="en-IN" sz="1400" dirty="0"/>
              <a:t>	register int </a:t>
            </a:r>
            <a:r>
              <a:rPr lang="en-IN" sz="1400" dirty="0" err="1"/>
              <a:t>i</a:t>
            </a:r>
            <a:r>
              <a:rPr lang="en-IN" sz="1400" dirty="0"/>
              <a:t>, sum=0;</a:t>
            </a:r>
          </a:p>
          <a:p>
            <a:r>
              <a:rPr lang="en-IN" sz="1400" dirty="0"/>
              <a:t>	for(</a:t>
            </a:r>
            <a:r>
              <a:rPr lang="en-IN" sz="1400" dirty="0" err="1"/>
              <a:t>i</a:t>
            </a:r>
            <a:r>
              <a:rPr lang="en-IN" sz="1400" dirty="0"/>
              <a:t>=0;i&lt;10;i++)</a:t>
            </a:r>
          </a:p>
          <a:p>
            <a:r>
              <a:rPr lang="en-IN" sz="1400" dirty="0"/>
              <a:t>		sum= sum + </a:t>
            </a:r>
            <a:r>
              <a:rPr lang="en-IN" sz="1400" dirty="0" err="1"/>
              <a:t>i</a:t>
            </a:r>
            <a:r>
              <a:rPr lang="en-IN" sz="1400" dirty="0"/>
              <a:t>;</a:t>
            </a:r>
          </a:p>
          <a:p>
            <a:r>
              <a:rPr lang="en-IN" sz="1400" dirty="0"/>
              <a:t>	printf("%d\n", sum);</a:t>
            </a:r>
          </a:p>
          <a:p>
            <a:r>
              <a:rPr lang="en-IN" sz="1400" dirty="0"/>
              <a:t>}</a:t>
            </a:r>
          </a:p>
          <a:p>
            <a:endParaRPr lang="en-IN" sz="1400" dirty="0"/>
          </a:p>
          <a:p>
            <a:r>
              <a:rPr lang="en-IN" sz="1400" dirty="0"/>
              <a:t>OUTPUT: 45</a:t>
            </a:r>
          </a:p>
        </p:txBody>
      </p:sp>
      <p:sp>
        <p:nvSpPr>
          <p:cNvPr id="10" name="Footer Placeholder 9">
            <a:extLst>
              <a:ext uri="{FF2B5EF4-FFF2-40B4-BE49-F238E27FC236}">
                <a16:creationId xmlns:a16="http://schemas.microsoft.com/office/drawing/2014/main" id="{58D36CF6-BF9F-9E95-04EF-9E264C3077B7}"/>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856314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56928230-12AF-EC68-97FB-DD76D7FA8CCB}"/>
            </a:ext>
          </a:extLst>
        </p:cNvPr>
        <p:cNvGrpSpPr/>
        <p:nvPr/>
      </p:nvGrpSpPr>
      <p:grpSpPr>
        <a:xfrm>
          <a:off x="0" y="0"/>
          <a:ext cx="0" cy="0"/>
          <a:chOff x="0" y="0"/>
          <a:chExt cx="0" cy="0"/>
        </a:xfrm>
      </p:grpSpPr>
      <p:sp>
        <p:nvSpPr>
          <p:cNvPr id="159" name="Google Shape;159;g269275fbddb_2_41">
            <a:extLst>
              <a:ext uri="{FF2B5EF4-FFF2-40B4-BE49-F238E27FC236}">
                <a16:creationId xmlns:a16="http://schemas.microsoft.com/office/drawing/2014/main" id="{997D6355-6F45-5F10-7C50-1F5D1857D302}"/>
              </a:ext>
            </a:extLst>
          </p:cNvPr>
          <p:cNvSpPr/>
          <p:nvPr/>
        </p:nvSpPr>
        <p:spPr>
          <a:xfrm>
            <a:off x="0" y="6311900"/>
            <a:ext cx="12187033" cy="545877"/>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sp>
      <p:pic>
        <p:nvPicPr>
          <p:cNvPr id="160" name="Google Shape;160;g269275fbddb_2_41">
            <a:extLst>
              <a:ext uri="{FF2B5EF4-FFF2-40B4-BE49-F238E27FC236}">
                <a16:creationId xmlns:a16="http://schemas.microsoft.com/office/drawing/2014/main" id="{3186FBDA-5DB7-0E37-9D78-F48B28DE9AEA}"/>
              </a:ext>
            </a:extLst>
          </p:cNvPr>
          <p:cNvPicPr preferRelativeResize="0"/>
          <p:nvPr/>
        </p:nvPicPr>
        <p:blipFill rotWithShape="1">
          <a:blip r:embed="rId3">
            <a:alphaModFix/>
          </a:blip>
          <a:srcRect/>
          <a:stretch/>
        </p:blipFill>
        <p:spPr>
          <a:xfrm>
            <a:off x="9326867" y="6426200"/>
            <a:ext cx="317500" cy="317500"/>
          </a:xfrm>
          <a:prstGeom prst="rect">
            <a:avLst/>
          </a:prstGeom>
          <a:noFill/>
          <a:ln>
            <a:noFill/>
          </a:ln>
        </p:spPr>
      </p:pic>
      <p:pic>
        <p:nvPicPr>
          <p:cNvPr id="161" name="Google Shape;161;g269275fbddb_2_41">
            <a:extLst>
              <a:ext uri="{FF2B5EF4-FFF2-40B4-BE49-F238E27FC236}">
                <a16:creationId xmlns:a16="http://schemas.microsoft.com/office/drawing/2014/main" id="{9257F841-2955-3E5C-646C-48672BF6E9DD}"/>
              </a:ext>
            </a:extLst>
          </p:cNvPr>
          <p:cNvPicPr preferRelativeResize="0"/>
          <p:nvPr/>
        </p:nvPicPr>
        <p:blipFill rotWithShape="1">
          <a:blip r:embed="rId4">
            <a:alphaModFix/>
          </a:blip>
          <a:srcRect/>
          <a:stretch/>
        </p:blipFill>
        <p:spPr>
          <a:xfrm>
            <a:off x="9719706" y="6426200"/>
            <a:ext cx="317500" cy="317500"/>
          </a:xfrm>
          <a:prstGeom prst="rect">
            <a:avLst/>
          </a:prstGeom>
          <a:noFill/>
          <a:ln>
            <a:noFill/>
          </a:ln>
        </p:spPr>
      </p:pic>
      <p:pic>
        <p:nvPicPr>
          <p:cNvPr id="162" name="Google Shape;162;g269275fbddb_2_41">
            <a:extLst>
              <a:ext uri="{FF2B5EF4-FFF2-40B4-BE49-F238E27FC236}">
                <a16:creationId xmlns:a16="http://schemas.microsoft.com/office/drawing/2014/main" id="{44C06DE4-C91C-F0C9-8EBD-C16F081806E0}"/>
              </a:ext>
            </a:extLst>
          </p:cNvPr>
          <p:cNvPicPr preferRelativeResize="0"/>
          <p:nvPr/>
        </p:nvPicPr>
        <p:blipFill rotWithShape="1">
          <a:blip r:embed="rId5">
            <a:alphaModFix/>
          </a:blip>
          <a:srcRect/>
          <a:stretch/>
        </p:blipFill>
        <p:spPr>
          <a:xfrm>
            <a:off x="10112545" y="6426200"/>
            <a:ext cx="317500" cy="317500"/>
          </a:xfrm>
          <a:prstGeom prst="rect">
            <a:avLst/>
          </a:prstGeom>
          <a:noFill/>
          <a:ln>
            <a:noFill/>
          </a:ln>
        </p:spPr>
      </p:pic>
      <p:pic>
        <p:nvPicPr>
          <p:cNvPr id="163" name="Google Shape;163;g269275fbddb_2_41">
            <a:extLst>
              <a:ext uri="{FF2B5EF4-FFF2-40B4-BE49-F238E27FC236}">
                <a16:creationId xmlns:a16="http://schemas.microsoft.com/office/drawing/2014/main" id="{74CD059E-EA13-38EA-3830-81263EC526CA}"/>
              </a:ext>
            </a:extLst>
          </p:cNvPr>
          <p:cNvPicPr preferRelativeResize="0"/>
          <p:nvPr/>
        </p:nvPicPr>
        <p:blipFill rotWithShape="1">
          <a:blip r:embed="rId6">
            <a:alphaModFix/>
          </a:blip>
          <a:srcRect/>
          <a:stretch/>
        </p:blipFill>
        <p:spPr>
          <a:xfrm>
            <a:off x="10483859" y="6426200"/>
            <a:ext cx="317500" cy="317500"/>
          </a:xfrm>
          <a:prstGeom prst="rect">
            <a:avLst/>
          </a:prstGeom>
          <a:noFill/>
          <a:ln>
            <a:noFill/>
          </a:ln>
        </p:spPr>
      </p:pic>
      <p:sp>
        <p:nvSpPr>
          <p:cNvPr id="164" name="Google Shape;164;g269275fbddb_2_41">
            <a:extLst>
              <a:ext uri="{FF2B5EF4-FFF2-40B4-BE49-F238E27FC236}">
                <a16:creationId xmlns:a16="http://schemas.microsoft.com/office/drawing/2014/main" id="{6CED9C7A-E0AF-656A-8D05-E4B02B137D29}"/>
              </a:ext>
            </a:extLst>
          </p:cNvPr>
          <p:cNvSpPr txBox="1"/>
          <p:nvPr/>
        </p:nvSpPr>
        <p:spPr>
          <a:xfrm>
            <a:off x="10839459" y="6448425"/>
            <a:ext cx="1352600" cy="318549"/>
          </a:xfrm>
          <a:prstGeom prst="rect">
            <a:avLst/>
          </a:prstGeom>
          <a:noFill/>
          <a:ln>
            <a:noFill/>
          </a:ln>
        </p:spPr>
        <p:txBody>
          <a:bodyPr spcFirstLastPara="1" wrap="square" lIns="0" tIns="0" rIns="0" bIns="0" anchor="t" anchorCtr="0">
            <a:spAutoFit/>
          </a:bodyPr>
          <a:lstStyle/>
          <a:p>
            <a:pPr>
              <a:lnSpc>
                <a:spcPct val="119984"/>
              </a:lnSpc>
            </a:pPr>
            <a:r>
              <a:rPr lang="en-US" sz="1725" b="1">
                <a:solidFill>
                  <a:srgbClr val="FFFFFF"/>
                </a:solidFill>
                <a:latin typeface="Lato"/>
                <a:ea typeface="Lato"/>
                <a:cs typeface="Lato"/>
                <a:sym typeface="Lato"/>
              </a:rPr>
              <a:t>/skit.org.in</a:t>
            </a:r>
            <a:endParaRPr sz="1200"/>
          </a:p>
        </p:txBody>
      </p:sp>
      <p:grpSp>
        <p:nvGrpSpPr>
          <p:cNvPr id="5" name="Group 4">
            <a:extLst>
              <a:ext uri="{FF2B5EF4-FFF2-40B4-BE49-F238E27FC236}">
                <a16:creationId xmlns:a16="http://schemas.microsoft.com/office/drawing/2014/main" id="{23D2C295-DCCE-8BF6-E72B-022EBF2323CF}"/>
              </a:ext>
            </a:extLst>
          </p:cNvPr>
          <p:cNvGrpSpPr/>
          <p:nvPr/>
        </p:nvGrpSpPr>
        <p:grpSpPr>
          <a:xfrm>
            <a:off x="184947" y="203998"/>
            <a:ext cx="5630899" cy="696905"/>
            <a:chOff x="277421" y="305996"/>
            <a:chExt cx="8446348" cy="1045357"/>
          </a:xfrm>
        </p:grpSpPr>
        <p:pic>
          <p:nvPicPr>
            <p:cNvPr id="165" name="Google Shape;165;g269275fbddb_2_41">
              <a:extLst>
                <a:ext uri="{FF2B5EF4-FFF2-40B4-BE49-F238E27FC236}">
                  <a16:creationId xmlns:a16="http://schemas.microsoft.com/office/drawing/2014/main" id="{499D506D-500F-06BC-ED52-59C3092D2019}"/>
                </a:ext>
              </a:extLst>
            </p:cNvPr>
            <p:cNvPicPr preferRelativeResize="0"/>
            <p:nvPr/>
          </p:nvPicPr>
          <p:blipFill rotWithShape="1">
            <a:blip r:embed="rId7">
              <a:alphaModFix/>
            </a:blip>
            <a:srcRect/>
            <a:stretch/>
          </p:blipFill>
          <p:spPr>
            <a:xfrm>
              <a:off x="277421" y="305996"/>
              <a:ext cx="1045357" cy="1045357"/>
            </a:xfrm>
            <a:prstGeom prst="rect">
              <a:avLst/>
            </a:prstGeom>
            <a:noFill/>
            <a:ln>
              <a:noFill/>
            </a:ln>
          </p:spPr>
        </p:pic>
        <p:sp>
          <p:nvSpPr>
            <p:cNvPr id="166" name="Google Shape;166;g269275fbddb_2_41">
              <a:extLst>
                <a:ext uri="{FF2B5EF4-FFF2-40B4-BE49-F238E27FC236}">
                  <a16:creationId xmlns:a16="http://schemas.microsoft.com/office/drawing/2014/main" id="{489D8F7C-8542-594C-AEA3-9BB8178208D4}"/>
                </a:ext>
              </a:extLst>
            </p:cNvPr>
            <p:cNvSpPr txBox="1"/>
            <p:nvPr/>
          </p:nvSpPr>
          <p:spPr>
            <a:xfrm>
              <a:off x="1440669" y="904410"/>
              <a:ext cx="7283100" cy="358080"/>
            </a:xfrm>
            <a:prstGeom prst="rect">
              <a:avLst/>
            </a:prstGeom>
            <a:noFill/>
            <a:ln>
              <a:noFill/>
            </a:ln>
          </p:spPr>
          <p:txBody>
            <a:bodyPr spcFirstLastPara="1" wrap="square" lIns="0" tIns="0" rIns="0" bIns="0" anchor="t" anchorCtr="0">
              <a:spAutoFit/>
            </a:bodyPr>
            <a:lstStyle/>
            <a:p>
              <a:pPr>
                <a:lnSpc>
                  <a:spcPct val="140072"/>
                </a:lnSpc>
              </a:pPr>
              <a:r>
                <a:rPr lang="en-US" sz="1108" dirty="0">
                  <a:solidFill>
                    <a:srgbClr val="002060"/>
                  </a:solidFill>
                  <a:latin typeface="Lato"/>
                  <a:ea typeface="Lato"/>
                  <a:cs typeface="Lato"/>
                  <a:sym typeface="Lato"/>
                </a:rPr>
                <a:t>(Approved by AICTE, Accredited by NAAC, Affiliated to VTU, Karnataka)</a:t>
              </a:r>
              <a:endParaRPr sz="1200" dirty="0"/>
            </a:p>
          </p:txBody>
        </p:sp>
        <p:sp>
          <p:nvSpPr>
            <p:cNvPr id="167" name="Google Shape;167;g269275fbddb_2_41">
              <a:extLst>
                <a:ext uri="{FF2B5EF4-FFF2-40B4-BE49-F238E27FC236}">
                  <a16:creationId xmlns:a16="http://schemas.microsoft.com/office/drawing/2014/main" id="{F4C553E4-11BC-C72E-88A0-1ACA30FDF534}"/>
                </a:ext>
              </a:extLst>
            </p:cNvPr>
            <p:cNvSpPr txBox="1"/>
            <p:nvPr/>
          </p:nvSpPr>
          <p:spPr>
            <a:xfrm>
              <a:off x="1440669" y="395141"/>
              <a:ext cx="7123500" cy="689323"/>
            </a:xfrm>
            <a:prstGeom prst="rect">
              <a:avLst/>
            </a:prstGeom>
            <a:noFill/>
            <a:ln>
              <a:noFill/>
            </a:ln>
          </p:spPr>
          <p:txBody>
            <a:bodyPr spcFirstLastPara="1" wrap="square" lIns="0" tIns="0" rIns="0" bIns="0" anchor="t" anchorCtr="0">
              <a:spAutoFit/>
            </a:bodyPr>
            <a:lstStyle/>
            <a:p>
              <a:pPr>
                <a:lnSpc>
                  <a:spcPct val="140000"/>
                </a:lnSpc>
              </a:pPr>
              <a:r>
                <a:rPr lang="en-US" sz="2133" b="1" dirty="0">
                  <a:solidFill>
                    <a:srgbClr val="002060"/>
                  </a:solidFill>
                  <a:latin typeface="Lato"/>
                  <a:ea typeface="Lato"/>
                  <a:cs typeface="Lato"/>
                  <a:sym typeface="Lato"/>
                </a:rPr>
                <a:t>Sri Krishna Institute of Technology</a:t>
              </a:r>
              <a:endParaRPr sz="1200" dirty="0"/>
            </a:p>
          </p:txBody>
        </p:sp>
      </p:grpSp>
      <p:cxnSp>
        <p:nvCxnSpPr>
          <p:cNvPr id="169" name="Google Shape;169;g269275fbddb_2_41">
            <a:extLst>
              <a:ext uri="{FF2B5EF4-FFF2-40B4-BE49-F238E27FC236}">
                <a16:creationId xmlns:a16="http://schemas.microsoft.com/office/drawing/2014/main" id="{331027EA-4E49-F897-A2E3-CF370A0B0A32}"/>
              </a:ext>
            </a:extLst>
          </p:cNvPr>
          <p:cNvCxnSpPr/>
          <p:nvPr/>
        </p:nvCxnSpPr>
        <p:spPr>
          <a:xfrm>
            <a:off x="0" y="939800"/>
            <a:ext cx="12192000" cy="1000"/>
          </a:xfrm>
          <a:prstGeom prst="straightConnector1">
            <a:avLst/>
          </a:prstGeom>
          <a:noFill/>
          <a:ln w="9525" cap="flat" cmpd="sng">
            <a:solidFill>
              <a:srgbClr val="00B050"/>
            </a:solidFill>
            <a:prstDash val="solid"/>
            <a:round/>
            <a:headEnd type="none" w="sm" len="sm"/>
            <a:tailEnd type="none" w="sm" len="sm"/>
          </a:ln>
        </p:spPr>
      </p:cxnSp>
      <p:sp>
        <p:nvSpPr>
          <p:cNvPr id="4" name="Rectangle: Rounded Corners 3">
            <a:extLst>
              <a:ext uri="{FF2B5EF4-FFF2-40B4-BE49-F238E27FC236}">
                <a16:creationId xmlns:a16="http://schemas.microsoft.com/office/drawing/2014/main" id="{694BC848-F300-1942-EC12-0313FCF1AC90}"/>
              </a:ext>
            </a:extLst>
          </p:cNvPr>
          <p:cNvSpPr/>
          <p:nvPr/>
        </p:nvSpPr>
        <p:spPr>
          <a:xfrm>
            <a:off x="4713890" y="1647209"/>
            <a:ext cx="1989055" cy="232842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2"/>
              </a:solidFill>
            </a:endParaRPr>
          </a:p>
        </p:txBody>
      </p:sp>
      <p:grpSp>
        <p:nvGrpSpPr>
          <p:cNvPr id="41" name="Group 40">
            <a:extLst>
              <a:ext uri="{FF2B5EF4-FFF2-40B4-BE49-F238E27FC236}">
                <a16:creationId xmlns:a16="http://schemas.microsoft.com/office/drawing/2014/main" id="{9514F57E-C5A0-FE72-8FD3-16D5BEC65487}"/>
              </a:ext>
            </a:extLst>
          </p:cNvPr>
          <p:cNvGrpSpPr/>
          <p:nvPr/>
        </p:nvGrpSpPr>
        <p:grpSpPr>
          <a:xfrm>
            <a:off x="1272619" y="2880879"/>
            <a:ext cx="1989055" cy="2846910"/>
            <a:chOff x="1272619" y="2880879"/>
            <a:chExt cx="1989055" cy="2846910"/>
          </a:xfrm>
        </p:grpSpPr>
        <p:sp>
          <p:nvSpPr>
            <p:cNvPr id="2" name="Rectangle: Rounded Corners 1">
              <a:extLst>
                <a:ext uri="{FF2B5EF4-FFF2-40B4-BE49-F238E27FC236}">
                  <a16:creationId xmlns:a16="http://schemas.microsoft.com/office/drawing/2014/main" id="{0A1B78EB-AD4B-FA02-881D-E2EE68831382}"/>
                </a:ext>
              </a:extLst>
            </p:cNvPr>
            <p:cNvSpPr/>
            <p:nvPr/>
          </p:nvSpPr>
          <p:spPr>
            <a:xfrm>
              <a:off x="1272619" y="3399369"/>
              <a:ext cx="1989055" cy="232842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Rounded Corners 6">
              <a:extLst>
                <a:ext uri="{FF2B5EF4-FFF2-40B4-BE49-F238E27FC236}">
                  <a16:creationId xmlns:a16="http://schemas.microsoft.com/office/drawing/2014/main" id="{217A0132-8A86-848C-8817-028847973AB2}"/>
                </a:ext>
              </a:extLst>
            </p:cNvPr>
            <p:cNvSpPr/>
            <p:nvPr/>
          </p:nvSpPr>
          <p:spPr>
            <a:xfrm>
              <a:off x="1626123" y="3853331"/>
              <a:ext cx="1117077" cy="385082"/>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Registers</a:t>
              </a:r>
              <a:endParaRPr lang="en-IN" dirty="0">
                <a:solidFill>
                  <a:schemeClr val="tx1"/>
                </a:solidFill>
              </a:endParaRPr>
            </a:p>
          </p:txBody>
        </p:sp>
        <p:sp>
          <p:nvSpPr>
            <p:cNvPr id="8" name="TextBox 7">
              <a:extLst>
                <a:ext uri="{FF2B5EF4-FFF2-40B4-BE49-F238E27FC236}">
                  <a16:creationId xmlns:a16="http://schemas.microsoft.com/office/drawing/2014/main" id="{EFCD8B73-DCE6-C471-573D-81691B767226}"/>
                </a:ext>
              </a:extLst>
            </p:cNvPr>
            <p:cNvSpPr txBox="1"/>
            <p:nvPr/>
          </p:nvSpPr>
          <p:spPr>
            <a:xfrm>
              <a:off x="1776269" y="2880879"/>
              <a:ext cx="966931" cy="646331"/>
            </a:xfrm>
            <a:prstGeom prst="rect">
              <a:avLst/>
            </a:prstGeom>
            <a:noFill/>
          </p:spPr>
          <p:txBody>
            <a:bodyPr wrap="none" rtlCol="0">
              <a:spAutoFit/>
            </a:bodyPr>
            <a:lstStyle/>
            <a:p>
              <a:r>
                <a:rPr lang="en-US" sz="3600" dirty="0"/>
                <a:t>CPU</a:t>
              </a:r>
              <a:endParaRPr lang="en-IN" sz="3600" dirty="0"/>
            </a:p>
          </p:txBody>
        </p:sp>
        <p:sp>
          <p:nvSpPr>
            <p:cNvPr id="9" name="Rectangle: Rounded Corners 8">
              <a:extLst>
                <a:ext uri="{FF2B5EF4-FFF2-40B4-BE49-F238E27FC236}">
                  <a16:creationId xmlns:a16="http://schemas.microsoft.com/office/drawing/2014/main" id="{005CB808-F4F7-6633-0944-BBD9480987CA}"/>
                </a:ext>
              </a:extLst>
            </p:cNvPr>
            <p:cNvSpPr/>
            <p:nvPr/>
          </p:nvSpPr>
          <p:spPr>
            <a:xfrm>
              <a:off x="1569561" y="4535006"/>
              <a:ext cx="1230199" cy="575035"/>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Processing done</a:t>
              </a:r>
              <a:endParaRPr lang="en-IN" dirty="0"/>
            </a:p>
          </p:txBody>
        </p:sp>
      </p:grpSp>
      <p:sp>
        <p:nvSpPr>
          <p:cNvPr id="10" name="Rectangle: Rounded Corners 9">
            <a:extLst>
              <a:ext uri="{FF2B5EF4-FFF2-40B4-BE49-F238E27FC236}">
                <a16:creationId xmlns:a16="http://schemas.microsoft.com/office/drawing/2014/main" id="{016AB747-C760-EEB5-7E36-E3B961B1B7A6}"/>
              </a:ext>
            </a:extLst>
          </p:cNvPr>
          <p:cNvSpPr/>
          <p:nvPr/>
        </p:nvSpPr>
        <p:spPr>
          <a:xfrm>
            <a:off x="5839904" y="2017336"/>
            <a:ext cx="589176" cy="292231"/>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8C5F30DB-765C-990E-C1BB-5F770D9B342B}"/>
              </a:ext>
            </a:extLst>
          </p:cNvPr>
          <p:cNvSpPr/>
          <p:nvPr/>
        </p:nvSpPr>
        <p:spPr>
          <a:xfrm>
            <a:off x="5839904" y="2519188"/>
            <a:ext cx="589176" cy="292231"/>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9FE147AB-AE10-75F1-F6C0-26B1C42D5F6C}"/>
              </a:ext>
            </a:extLst>
          </p:cNvPr>
          <p:cNvSpPr txBox="1"/>
          <p:nvPr/>
        </p:nvSpPr>
        <p:spPr>
          <a:xfrm>
            <a:off x="5524714" y="2017336"/>
            <a:ext cx="237566" cy="369332"/>
          </a:xfrm>
          <a:prstGeom prst="rect">
            <a:avLst/>
          </a:prstGeom>
          <a:noFill/>
        </p:spPr>
        <p:txBody>
          <a:bodyPr wrap="none" rtlCol="0">
            <a:spAutoFit/>
          </a:bodyPr>
          <a:lstStyle/>
          <a:p>
            <a:r>
              <a:rPr lang="en-US" dirty="0" err="1"/>
              <a:t>i</a:t>
            </a:r>
            <a:endParaRPr lang="en-IN" dirty="0"/>
          </a:p>
        </p:txBody>
      </p:sp>
      <p:sp>
        <p:nvSpPr>
          <p:cNvPr id="14" name="TextBox 13">
            <a:extLst>
              <a:ext uri="{FF2B5EF4-FFF2-40B4-BE49-F238E27FC236}">
                <a16:creationId xmlns:a16="http://schemas.microsoft.com/office/drawing/2014/main" id="{C62CDC78-C1A8-AA08-715A-3222B4429654}"/>
              </a:ext>
            </a:extLst>
          </p:cNvPr>
          <p:cNvSpPr txBox="1"/>
          <p:nvPr/>
        </p:nvSpPr>
        <p:spPr>
          <a:xfrm>
            <a:off x="5250728" y="2488900"/>
            <a:ext cx="589176" cy="369332"/>
          </a:xfrm>
          <a:prstGeom prst="rect">
            <a:avLst/>
          </a:prstGeom>
          <a:noFill/>
        </p:spPr>
        <p:txBody>
          <a:bodyPr wrap="square" rtlCol="0">
            <a:spAutoFit/>
          </a:bodyPr>
          <a:lstStyle/>
          <a:p>
            <a:r>
              <a:rPr lang="en-US" dirty="0"/>
              <a:t>sum</a:t>
            </a:r>
            <a:endParaRPr lang="en-IN" dirty="0"/>
          </a:p>
        </p:txBody>
      </p:sp>
      <p:sp>
        <p:nvSpPr>
          <p:cNvPr id="16" name="TextBox 15">
            <a:extLst>
              <a:ext uri="{FF2B5EF4-FFF2-40B4-BE49-F238E27FC236}">
                <a16:creationId xmlns:a16="http://schemas.microsoft.com/office/drawing/2014/main" id="{0D4BA622-59BE-13AC-4E2C-EFE9A11C8F94}"/>
              </a:ext>
            </a:extLst>
          </p:cNvPr>
          <p:cNvSpPr txBox="1"/>
          <p:nvPr/>
        </p:nvSpPr>
        <p:spPr>
          <a:xfrm>
            <a:off x="5160031" y="1032696"/>
            <a:ext cx="1096775" cy="646331"/>
          </a:xfrm>
          <a:prstGeom prst="rect">
            <a:avLst/>
          </a:prstGeom>
          <a:noFill/>
        </p:spPr>
        <p:txBody>
          <a:bodyPr wrap="none" rtlCol="0">
            <a:spAutoFit/>
          </a:bodyPr>
          <a:lstStyle/>
          <a:p>
            <a:r>
              <a:rPr lang="en-US" sz="3600" dirty="0"/>
              <a:t>RAM</a:t>
            </a:r>
            <a:endParaRPr lang="en-IN" sz="3600" dirty="0"/>
          </a:p>
        </p:txBody>
      </p:sp>
      <p:cxnSp>
        <p:nvCxnSpPr>
          <p:cNvPr id="35" name="Connector: Curved 34">
            <a:extLst>
              <a:ext uri="{FF2B5EF4-FFF2-40B4-BE49-F238E27FC236}">
                <a16:creationId xmlns:a16="http://schemas.microsoft.com/office/drawing/2014/main" id="{B3068FFD-5347-F278-5BF6-976B086CEEA9}"/>
              </a:ext>
            </a:extLst>
          </p:cNvPr>
          <p:cNvCxnSpPr>
            <a:stCxn id="4" idx="1"/>
            <a:endCxn id="2" idx="3"/>
          </p:cNvCxnSpPr>
          <p:nvPr/>
        </p:nvCxnSpPr>
        <p:spPr>
          <a:xfrm rot="10800000" flipV="1">
            <a:off x="3261674" y="2811419"/>
            <a:ext cx="1452216" cy="1752160"/>
          </a:xfrm>
          <a:prstGeom prst="curved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Connector: Curved 35">
            <a:extLst>
              <a:ext uri="{FF2B5EF4-FFF2-40B4-BE49-F238E27FC236}">
                <a16:creationId xmlns:a16="http://schemas.microsoft.com/office/drawing/2014/main" id="{18CA2EA4-9465-B6F9-D4EE-EDB0D29CDF93}"/>
              </a:ext>
            </a:extLst>
          </p:cNvPr>
          <p:cNvCxnSpPr/>
          <p:nvPr/>
        </p:nvCxnSpPr>
        <p:spPr>
          <a:xfrm rot="10800000" flipV="1">
            <a:off x="3414074" y="2963819"/>
            <a:ext cx="1452216" cy="1752160"/>
          </a:xfrm>
          <a:prstGeom prst="curved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A6DD6425-528F-21E8-D48F-4DDC73385BF3}"/>
              </a:ext>
            </a:extLst>
          </p:cNvPr>
          <p:cNvSpPr txBox="1"/>
          <p:nvPr/>
        </p:nvSpPr>
        <p:spPr>
          <a:xfrm>
            <a:off x="3933089" y="4323837"/>
            <a:ext cx="1699128" cy="923330"/>
          </a:xfrm>
          <a:prstGeom prst="rect">
            <a:avLst/>
          </a:prstGeom>
          <a:noFill/>
        </p:spPr>
        <p:txBody>
          <a:bodyPr wrap="square" rtlCol="0">
            <a:spAutoFit/>
          </a:bodyPr>
          <a:lstStyle/>
          <a:p>
            <a:r>
              <a:rPr lang="en-US" dirty="0"/>
              <a:t>Switching takes place from RAM To Register</a:t>
            </a:r>
            <a:endParaRPr lang="en-IN" dirty="0"/>
          </a:p>
        </p:txBody>
      </p:sp>
      <p:sp>
        <p:nvSpPr>
          <p:cNvPr id="40" name="TextBox 39">
            <a:extLst>
              <a:ext uri="{FF2B5EF4-FFF2-40B4-BE49-F238E27FC236}">
                <a16:creationId xmlns:a16="http://schemas.microsoft.com/office/drawing/2014/main" id="{0EAB24EB-BB9D-31CE-CF27-DA9FB3886A1F}"/>
              </a:ext>
            </a:extLst>
          </p:cNvPr>
          <p:cNvSpPr txBox="1"/>
          <p:nvPr/>
        </p:nvSpPr>
        <p:spPr>
          <a:xfrm>
            <a:off x="6852193" y="1222384"/>
            <a:ext cx="5251824" cy="4524315"/>
          </a:xfrm>
          <a:prstGeom prst="rect">
            <a:avLst/>
          </a:prstGeom>
          <a:noFill/>
        </p:spPr>
        <p:txBody>
          <a:bodyPr wrap="square" rtlCol="0">
            <a:spAutoFit/>
          </a:bodyPr>
          <a:lstStyle/>
          <a:p>
            <a:r>
              <a:rPr lang="en-US" dirty="0"/>
              <a:t>The program consists of instructions and variables. Processing is done using registers, and values are stored in memory.</a:t>
            </a:r>
          </a:p>
          <a:p>
            <a:endParaRPr lang="en-US" dirty="0"/>
          </a:p>
          <a:p>
            <a:r>
              <a:rPr lang="en-US" dirty="0"/>
              <a:t>Here we switch frequently from CPU to RAM and again from RAM to CPU. i.e. fetching data from RAM, processing done within the CPU and again storing back the updated values in the RAM. (</a:t>
            </a:r>
            <a:r>
              <a:rPr lang="en-US" dirty="0" err="1"/>
              <a:t>i</a:t>
            </a:r>
            <a:r>
              <a:rPr lang="en-US" dirty="0"/>
              <a:t> and sum values)</a:t>
            </a:r>
          </a:p>
          <a:p>
            <a:endParaRPr lang="en-US" dirty="0"/>
          </a:p>
          <a:p>
            <a:r>
              <a:rPr lang="en-US" dirty="0"/>
              <a:t>Disadvantage: </a:t>
            </a:r>
          </a:p>
          <a:p>
            <a:r>
              <a:rPr lang="en-US" dirty="0"/>
              <a:t>Processing is done at a faster rate but switching        takes time thus</a:t>
            </a:r>
          </a:p>
          <a:p>
            <a:pPr marL="342900" indent="-342900">
              <a:buAutoNum type="alphaLcPeriod"/>
            </a:pPr>
            <a:r>
              <a:rPr lang="en-US" dirty="0"/>
              <a:t>Reducing efficiency</a:t>
            </a:r>
          </a:p>
          <a:p>
            <a:pPr marL="342900" indent="-342900">
              <a:buAutoNum type="alphaLcPeriod"/>
            </a:pPr>
            <a:r>
              <a:rPr lang="en-US" dirty="0"/>
              <a:t>Increasing run time </a:t>
            </a:r>
          </a:p>
          <a:p>
            <a:endParaRPr lang="en-US" dirty="0"/>
          </a:p>
        </p:txBody>
      </p:sp>
      <p:sp>
        <p:nvSpPr>
          <p:cNvPr id="17" name="Footer Placeholder 16">
            <a:extLst>
              <a:ext uri="{FF2B5EF4-FFF2-40B4-BE49-F238E27FC236}">
                <a16:creationId xmlns:a16="http://schemas.microsoft.com/office/drawing/2014/main" id="{A44A8BF8-B410-260E-473B-D4B49BC36F99}"/>
              </a:ext>
            </a:extLst>
          </p:cNvPr>
          <p:cNvSpPr>
            <a:spLocks noGrp="1"/>
          </p:cNvSpPr>
          <p:nvPr>
            <p:ph type="ftr" sz="quarter" idx="11"/>
          </p:nvPr>
        </p:nvSpPr>
        <p:spPr/>
        <p:txBody>
          <a:bodyPr/>
          <a:lstStyle/>
          <a:p>
            <a:r>
              <a:rPr lang="en-IN"/>
              <a:t>STORAGE CLASSES/RECURSION</a:t>
            </a:r>
          </a:p>
        </p:txBody>
      </p:sp>
    </p:spTree>
    <p:extLst>
      <p:ext uri="{BB962C8B-B14F-4D97-AF65-F5344CB8AC3E}">
        <p14:creationId xmlns:p14="http://schemas.microsoft.com/office/powerpoint/2010/main" val="3548150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1522</TotalTime>
  <Words>4083</Words>
  <Application>Microsoft Office PowerPoint</Application>
  <PresentationFormat>Widescreen</PresentationFormat>
  <Paragraphs>711</Paragraphs>
  <Slides>28</Slides>
  <Notes>28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Calibri</vt:lpstr>
      <vt:lpstr>Calibri Light</vt:lpstr>
      <vt:lpstr>Futura-Bold</vt:lpstr>
      <vt:lpstr>Lato</vt:lpstr>
      <vt:lpstr>Palatino-Bold</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sharath babu</dc:creator>
  <cp:lastModifiedBy>sharath babu</cp:lastModifiedBy>
  <cp:revision>127</cp:revision>
  <dcterms:created xsi:type="dcterms:W3CDTF">2024-06-14T10:45:14Z</dcterms:created>
  <dcterms:modified xsi:type="dcterms:W3CDTF">2024-12-25T10:34:05Z</dcterms:modified>
</cp:coreProperties>
</file>

<file path=docProps/thumbnail.jpeg>
</file>